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3"/>
  </p:notesMasterIdLst>
  <p:handoutMasterIdLst>
    <p:handoutMasterId r:id="rId34"/>
  </p:handoutMasterIdLst>
  <p:sldIdLst>
    <p:sldId id="256" r:id="rId5"/>
    <p:sldId id="288" r:id="rId6"/>
    <p:sldId id="261" r:id="rId7"/>
    <p:sldId id="289" r:id="rId8"/>
    <p:sldId id="286" r:id="rId9"/>
    <p:sldId id="291" r:id="rId10"/>
    <p:sldId id="292" r:id="rId11"/>
    <p:sldId id="293" r:id="rId12"/>
    <p:sldId id="294" r:id="rId13"/>
    <p:sldId id="290" r:id="rId14"/>
    <p:sldId id="285" r:id="rId15"/>
    <p:sldId id="296" r:id="rId16"/>
    <p:sldId id="297" r:id="rId17"/>
    <p:sldId id="298" r:id="rId18"/>
    <p:sldId id="295" r:id="rId19"/>
    <p:sldId id="284" r:id="rId20"/>
    <p:sldId id="300" r:id="rId21"/>
    <p:sldId id="301" r:id="rId22"/>
    <p:sldId id="302" r:id="rId23"/>
    <p:sldId id="299" r:id="rId24"/>
    <p:sldId id="267" r:id="rId25"/>
    <p:sldId id="278" r:id="rId26"/>
    <p:sldId id="305" r:id="rId27"/>
    <p:sldId id="265" r:id="rId28"/>
    <p:sldId id="260" r:id="rId29"/>
    <p:sldId id="269" r:id="rId30"/>
    <p:sldId id="303" r:id="rId31"/>
    <p:sldId id="2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معرفی مزرعه من" id="{6EB77FE1-7940-4018-B8BE-64EE37B5EF63}">
          <p14:sldIdLst>
            <p14:sldId id="256"/>
            <p14:sldId id="288"/>
            <p14:sldId id="261"/>
            <p14:sldId id="289"/>
          </p14:sldIdLst>
        </p14:section>
        <p14:section name="پارامترهای قابل ارائه به کشاورز" id="{1871229B-1F85-4AD9-9A22-072E184C41DF}">
          <p14:sldIdLst>
            <p14:sldId id="286"/>
            <p14:sldId id="291"/>
            <p14:sldId id="292"/>
            <p14:sldId id="293"/>
            <p14:sldId id="294"/>
            <p14:sldId id="290"/>
            <p14:sldId id="285"/>
            <p14:sldId id="296"/>
            <p14:sldId id="297"/>
            <p14:sldId id="298"/>
            <p14:sldId id="295"/>
          </p14:sldIdLst>
        </p14:section>
        <p14:section name="حوادث پیش بینی شده" id="{FF94CDED-7000-417D-AC13-064E45BD196B}">
          <p14:sldIdLst>
            <p14:sldId id="284"/>
            <p14:sldId id="300"/>
            <p14:sldId id="301"/>
            <p14:sldId id="302"/>
            <p14:sldId id="299"/>
          </p14:sldIdLst>
        </p14:section>
        <p14:section name="کنترل منابع آب" id="{F336F64B-CFB0-42E2-AFC9-942BD1E858C8}">
          <p14:sldIdLst>
            <p14:sldId id="267"/>
          </p14:sldIdLst>
        </p14:section>
        <p14:section name="آموزش" id="{AC4AF3A0-606D-49B5-9C9D-1B2508E8E4F0}">
          <p14:sldIdLst>
            <p14:sldId id="278"/>
            <p14:sldId id="305"/>
          </p14:sldIdLst>
        </p14:section>
        <p14:section name="پیامک" id="{DBD9410F-0106-447F-AC76-2E282464358E}">
          <p14:sldIdLst>
            <p14:sldId id="265"/>
          </p14:sldIdLst>
        </p14:section>
        <p14:section name="degree-day" id="{35EC7486-59F1-4F90-A7E4-5002170CD832}">
          <p14:sldIdLst>
            <p14:sldId id="260"/>
          </p14:sldIdLst>
        </p14:section>
        <p14:section name="صندوق بیمه محصولات کشاورزی" id="{80EE956B-3EE5-4FFF-B209-51793FAFB78B}">
          <p14:sldIdLst>
            <p14:sldId id="269"/>
            <p14:sldId id="303"/>
          </p14:sldIdLst>
        </p14:section>
        <p14:section name="پایان" id="{3B3DFDA6-8F83-4FA0-800E-6A3A1356E283}">
          <p14:sldIdLst>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C24A"/>
    <a:srgbClr val="297D53"/>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07" autoAdjust="0"/>
  </p:normalViewPr>
  <p:slideViewPr>
    <p:cSldViewPr snapToGrid="0">
      <p:cViewPr>
        <p:scale>
          <a:sx n="50" d="100"/>
          <a:sy n="50" d="100"/>
        </p:scale>
        <p:origin x="504" y="552"/>
      </p:cViewPr>
      <p:guideLst/>
    </p:cSldViewPr>
  </p:slideViewPr>
  <p:outlineViewPr>
    <p:cViewPr>
      <p:scale>
        <a:sx n="33" d="100"/>
        <a:sy n="33" d="100"/>
      </p:scale>
      <p:origin x="0" y="-17394"/>
    </p:cViewPr>
  </p:outlineViewPr>
  <p:notesTextViewPr>
    <p:cViewPr>
      <p:scale>
        <a:sx n="3" d="2"/>
        <a:sy n="3" d="2"/>
      </p:scale>
      <p:origin x="0" y="0"/>
    </p:cViewPr>
  </p:notesTextViewPr>
  <p:sorterViewPr>
    <p:cViewPr varScale="1">
      <p:scale>
        <a:sx n="100" d="100"/>
        <a:sy n="100" d="100"/>
      </p:scale>
      <p:origin x="0" y="-1398"/>
    </p:cViewPr>
  </p:sorter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7/19/2019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7/19/2019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10</a:t>
            </a:fld>
            <a:endParaRPr lang="en-US" noProof="0" dirty="0"/>
          </a:p>
        </p:txBody>
      </p:sp>
    </p:spTree>
    <p:extLst>
      <p:ext uri="{BB962C8B-B14F-4D97-AF65-F5344CB8AC3E}">
        <p14:creationId xmlns:p14="http://schemas.microsoft.com/office/powerpoint/2010/main" val="1776413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11</a:t>
            </a:fld>
            <a:endParaRPr lang="en-US" noProof="0" dirty="0"/>
          </a:p>
        </p:txBody>
      </p:sp>
    </p:spTree>
    <p:extLst>
      <p:ext uri="{BB962C8B-B14F-4D97-AF65-F5344CB8AC3E}">
        <p14:creationId xmlns:p14="http://schemas.microsoft.com/office/powerpoint/2010/main" val="1929275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12</a:t>
            </a:fld>
            <a:endParaRPr lang="en-US" noProof="0" dirty="0"/>
          </a:p>
        </p:txBody>
      </p:sp>
    </p:spTree>
    <p:extLst>
      <p:ext uri="{BB962C8B-B14F-4D97-AF65-F5344CB8AC3E}">
        <p14:creationId xmlns:p14="http://schemas.microsoft.com/office/powerpoint/2010/main" val="1232292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13</a:t>
            </a:fld>
            <a:endParaRPr lang="en-US" noProof="0" dirty="0"/>
          </a:p>
        </p:txBody>
      </p:sp>
    </p:spTree>
    <p:extLst>
      <p:ext uri="{BB962C8B-B14F-4D97-AF65-F5344CB8AC3E}">
        <p14:creationId xmlns:p14="http://schemas.microsoft.com/office/powerpoint/2010/main" val="1997411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14</a:t>
            </a:fld>
            <a:endParaRPr lang="en-US" noProof="0" dirty="0"/>
          </a:p>
        </p:txBody>
      </p:sp>
    </p:spTree>
    <p:extLst>
      <p:ext uri="{BB962C8B-B14F-4D97-AF65-F5344CB8AC3E}">
        <p14:creationId xmlns:p14="http://schemas.microsoft.com/office/powerpoint/2010/main" val="396237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15</a:t>
            </a:fld>
            <a:endParaRPr lang="en-US" noProof="0" dirty="0"/>
          </a:p>
        </p:txBody>
      </p:sp>
    </p:spTree>
    <p:extLst>
      <p:ext uri="{BB962C8B-B14F-4D97-AF65-F5344CB8AC3E}">
        <p14:creationId xmlns:p14="http://schemas.microsoft.com/office/powerpoint/2010/main" val="2885136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16</a:t>
            </a:fld>
            <a:endParaRPr lang="en-US" noProof="0" dirty="0"/>
          </a:p>
        </p:txBody>
      </p:sp>
    </p:spTree>
    <p:extLst>
      <p:ext uri="{BB962C8B-B14F-4D97-AF65-F5344CB8AC3E}">
        <p14:creationId xmlns:p14="http://schemas.microsoft.com/office/powerpoint/2010/main" val="69340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17</a:t>
            </a:fld>
            <a:endParaRPr lang="en-US" noProof="0" dirty="0"/>
          </a:p>
        </p:txBody>
      </p:sp>
    </p:spTree>
    <p:extLst>
      <p:ext uri="{BB962C8B-B14F-4D97-AF65-F5344CB8AC3E}">
        <p14:creationId xmlns:p14="http://schemas.microsoft.com/office/powerpoint/2010/main" val="4014136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2702002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198866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2380550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484336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21</a:t>
            </a:fld>
            <a:endParaRPr lang="en-US" noProof="0" dirty="0"/>
          </a:p>
        </p:txBody>
      </p:sp>
    </p:spTree>
    <p:extLst>
      <p:ext uri="{BB962C8B-B14F-4D97-AF65-F5344CB8AC3E}">
        <p14:creationId xmlns:p14="http://schemas.microsoft.com/office/powerpoint/2010/main" val="1355928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22</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23</a:t>
            </a:fld>
            <a:endParaRPr lang="en-US" noProof="0" dirty="0"/>
          </a:p>
        </p:txBody>
      </p:sp>
    </p:spTree>
    <p:extLst>
      <p:ext uri="{BB962C8B-B14F-4D97-AF65-F5344CB8AC3E}">
        <p14:creationId xmlns:p14="http://schemas.microsoft.com/office/powerpoint/2010/main" val="3065748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24</a:t>
            </a:fld>
            <a:endParaRPr lang="en-US" noProof="0" dirty="0"/>
          </a:p>
        </p:txBody>
      </p:sp>
    </p:spTree>
    <p:extLst>
      <p:ext uri="{BB962C8B-B14F-4D97-AF65-F5344CB8AC3E}">
        <p14:creationId xmlns:p14="http://schemas.microsoft.com/office/powerpoint/2010/main" val="5967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25</a:t>
            </a:fld>
            <a:endParaRPr lang="en-US"/>
          </a:p>
        </p:txBody>
      </p:sp>
    </p:spTree>
    <p:extLst>
      <p:ext uri="{BB962C8B-B14F-4D97-AF65-F5344CB8AC3E}">
        <p14:creationId xmlns:p14="http://schemas.microsoft.com/office/powerpoint/2010/main" val="1947808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26</a:t>
            </a:fld>
            <a:endParaRPr lang="en-US" noProof="0" dirty="0"/>
          </a:p>
        </p:txBody>
      </p:sp>
    </p:spTree>
    <p:extLst>
      <p:ext uri="{BB962C8B-B14F-4D97-AF65-F5344CB8AC3E}">
        <p14:creationId xmlns:p14="http://schemas.microsoft.com/office/powerpoint/2010/main" val="3264931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27</a:t>
            </a:fld>
            <a:endParaRPr lang="en-US" noProof="0" dirty="0"/>
          </a:p>
        </p:txBody>
      </p:sp>
    </p:spTree>
    <p:extLst>
      <p:ext uri="{BB962C8B-B14F-4D97-AF65-F5344CB8AC3E}">
        <p14:creationId xmlns:p14="http://schemas.microsoft.com/office/powerpoint/2010/main" val="473216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28</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3</a:t>
            </a:fld>
            <a:endParaRPr lang="en-US" noProof="0" dirty="0"/>
          </a:p>
        </p:txBody>
      </p:sp>
    </p:spTree>
    <p:extLst>
      <p:ext uri="{BB962C8B-B14F-4D97-AF65-F5344CB8AC3E}">
        <p14:creationId xmlns:p14="http://schemas.microsoft.com/office/powerpoint/2010/main" val="3689264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324420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5</a:t>
            </a:fld>
            <a:endParaRPr lang="en-US" noProof="0" dirty="0"/>
          </a:p>
        </p:txBody>
      </p:sp>
    </p:spTree>
    <p:extLst>
      <p:ext uri="{BB962C8B-B14F-4D97-AF65-F5344CB8AC3E}">
        <p14:creationId xmlns:p14="http://schemas.microsoft.com/office/powerpoint/2010/main" val="3339417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6</a:t>
            </a:fld>
            <a:endParaRPr lang="en-US" noProof="0" dirty="0"/>
          </a:p>
        </p:txBody>
      </p:sp>
    </p:spTree>
    <p:extLst>
      <p:ext uri="{BB962C8B-B14F-4D97-AF65-F5344CB8AC3E}">
        <p14:creationId xmlns:p14="http://schemas.microsoft.com/office/powerpoint/2010/main" val="77535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7</a:t>
            </a:fld>
            <a:endParaRPr lang="en-US" noProof="0" dirty="0"/>
          </a:p>
        </p:txBody>
      </p:sp>
    </p:spTree>
    <p:extLst>
      <p:ext uri="{BB962C8B-B14F-4D97-AF65-F5344CB8AC3E}">
        <p14:creationId xmlns:p14="http://schemas.microsoft.com/office/powerpoint/2010/main" val="3801724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8</a:t>
            </a:fld>
            <a:endParaRPr lang="en-US" noProof="0" dirty="0"/>
          </a:p>
        </p:txBody>
      </p:sp>
    </p:spTree>
    <p:extLst>
      <p:ext uri="{BB962C8B-B14F-4D97-AF65-F5344CB8AC3E}">
        <p14:creationId xmlns:p14="http://schemas.microsoft.com/office/powerpoint/2010/main" val="2387347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9</a:t>
            </a:fld>
            <a:endParaRPr lang="en-US" noProof="0" dirty="0"/>
          </a:p>
        </p:txBody>
      </p:sp>
    </p:spTree>
    <p:extLst>
      <p:ext uri="{BB962C8B-B14F-4D97-AF65-F5344CB8AC3E}">
        <p14:creationId xmlns:p14="http://schemas.microsoft.com/office/powerpoint/2010/main" val="609847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a:t>Click icon to add picture</a:t>
            </a:r>
            <a:endParaRPr lang="en-US" noProof="0" dirty="0"/>
          </a:p>
        </p:txBody>
      </p:sp>
      <p:sp>
        <p:nvSpPr>
          <p:cNvPr id="39" name="Picture Placeholder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a:t>Click icon to add picture</a:t>
            </a:r>
            <a:endParaRPr lang="en-US" noProof="0" dirty="0"/>
          </a:p>
        </p:txBody>
      </p:sp>
      <p:sp>
        <p:nvSpPr>
          <p:cNvPr id="40" name="Picture Placeholder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a:t>Click icon to add picture</a:t>
            </a:r>
            <a:endParaRPr lang="en-US" noProof="0" dirty="0"/>
          </a:p>
        </p:txBody>
      </p:sp>
      <p:cxnSp>
        <p:nvCxnSpPr>
          <p:cNvPr id="36" name="Straight Connector 35" descr="First divider line on slide">
            <a:extLst>
              <a:ext uri="{FF2B5EF4-FFF2-40B4-BE49-F238E27FC236}">
                <a16:creationId xmlns:a16="http://schemas.microsoft.com/office/drawing/2014/main" id="{A140998F-B877-4BDC-843C-0071F5066380}"/>
              </a:ext>
              <a:ext uri="{C183D7F6-B498-43B3-948B-1728B52AA6E4}">
                <adec:decorative xmlns:adec="http://schemas.microsoft.com/office/drawing/2017/decorative"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a16="http://schemas.microsoft.com/office/drawing/2014/main" id="{2084D353-BE8A-4AAA-8BEC-B71CEE9DD7A1}"/>
              </a:ext>
              <a:ext uri="{C183D7F6-B498-43B3-948B-1728B52AA6E4}">
                <adec:decorative xmlns:adec="http://schemas.microsoft.com/office/drawing/2017/decorative"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91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a:t>Click icon to add picture</a:t>
            </a:r>
            <a:endParaRPr lang="en-US" noProof="0" dirty="0"/>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a:t>Click icon to add picture</a:t>
            </a:r>
            <a:endParaRPr lang="en-US" noProof="0" dirty="0"/>
          </a:p>
        </p:txBody>
      </p:sp>
      <p:cxnSp>
        <p:nvCxnSpPr>
          <p:cNvPr id="25" name="Straight Connector 24" descr="First divider line on slide">
            <a:extLst>
              <a:ext uri="{FF2B5EF4-FFF2-40B4-BE49-F238E27FC236}">
                <a16:creationId xmlns:a16="http://schemas.microsoft.com/office/drawing/2014/main" id="{402BCAE3-72EC-4098-A211-3555BFDE932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a16="http://schemas.microsoft.com/office/drawing/2014/main" id="{94A08494-9C0E-4AAF-BE9A-166FE994DABC}"/>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a16="http://schemas.microsoft.com/office/drawing/2014/main" id="{698FE6A1-AEF7-4FD7-A689-908A6B9CC06E}"/>
              </a:ext>
              <a:ext uri="{C183D7F6-B498-43B3-948B-1728B52AA6E4}">
                <adec:decorative xmlns:adec="http://schemas.microsoft.com/office/drawing/2017/decorative"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a16="http://schemas.microsoft.com/office/drawing/2014/main" id="{636DD6E3-6313-40D8-B03E-60E2E5A6979D}"/>
              </a:ext>
              <a:ext uri="{C183D7F6-B498-43B3-948B-1728B52AA6E4}">
                <adec:decorative xmlns:adec="http://schemas.microsoft.com/office/drawing/2017/decorative"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a16="http://schemas.microsoft.com/office/drawing/2014/main" id="{7FE1F4E8-B411-4807-9D24-A045EE06CFD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8C3F648E-45E5-403C-973E-2BEED634B269}"/>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83" r:id="rId10"/>
    <p:sldLayoutId id="2147483668" r:id="rId11"/>
    <p:sldLayoutId id="2147483670" r:id="rId12"/>
    <p:sldLayoutId id="2147483653" r:id="rId13"/>
    <p:sldLayoutId id="2147483673" r:id="rId14"/>
    <p:sldLayoutId id="2147483674" r:id="rId15"/>
    <p:sldLayoutId id="2147483676" r:id="rId16"/>
    <p:sldLayoutId id="2147483677" r:id="rId17"/>
    <p:sldLayoutId id="2147483654" r:id="rId18"/>
    <p:sldLayoutId id="2147483660" r:id="rId19"/>
    <p:sldLayoutId id="2147483661" r:id="rId20"/>
    <p:sldLayoutId id="2147483678" r:id="rId21"/>
    <p:sldLayoutId id="2147483686" r:id="rId22"/>
    <p:sldLayoutId id="2147483687" r:id="rId23"/>
    <p:sldLayoutId id="2147483689" r:id="rId24"/>
    <p:sldLayoutId id="2147483690" r:id="rId25"/>
    <p:sldLayoutId id="2147483688" r:id="rId26"/>
  </p:sldLayoutIdLst>
  <p:hf hdr="0" ftr="0" dt="0"/>
  <p:txStyles>
    <p:titleStyle>
      <a:lvl1pPr algn="l" defTabSz="914400" rtl="1"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r" defTabSz="914400" rtl="1"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r" defTabSz="914400" rtl="1"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r" defTabSz="914400" rtl="1"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r" defTabSz="914400" rtl="1"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r" defTabSz="914400" rtl="1"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png"/><Relationship Id="rId3" Type="http://schemas.openxmlformats.org/officeDocument/2006/relationships/image" Target="../media/image35.jpeg"/><Relationship Id="rId7" Type="http://schemas.openxmlformats.org/officeDocument/2006/relationships/image" Target="../media/image39.svg"/><Relationship Id="rId12" Type="http://schemas.openxmlformats.org/officeDocument/2006/relationships/image" Target="../media/image43.sv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svg"/><Relationship Id="rId10" Type="http://schemas.openxmlformats.org/officeDocument/2006/relationships/hyperlink" Target="http://mazraeyeman.ir/" TargetMode="External"/><Relationship Id="rId4" Type="http://schemas.openxmlformats.org/officeDocument/2006/relationships/image" Target="../media/image36.png"/><Relationship Id="rId9"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387600"/>
          </a:xfrm>
        </p:spPr>
        <p:txBody>
          <a:bodyPr/>
          <a:lstStyle/>
          <a:p>
            <a:pPr algn="ctr"/>
            <a:br>
              <a:rPr lang="fa-IR" sz="3600" dirty="0">
                <a:cs typeface="B Yekan" panose="00000400000000000000" pitchFamily="2" charset="-78"/>
              </a:rPr>
            </a:br>
            <a:r>
              <a:rPr lang="fa-IR" sz="3600" dirty="0">
                <a:cs typeface="B Yekan" panose="00000400000000000000" pitchFamily="2" charset="-78"/>
              </a:rPr>
              <a:t> مزرعــــه مـــــــــــن</a:t>
            </a:r>
            <a:endParaRPr lang="en-US" sz="3600" dirty="0">
              <a:cs typeface="B Yekan" panose="00000400000000000000" pitchFamily="2" charset="-78"/>
            </a:endParaRP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a:lnSpc>
                <a:spcPct val="150000"/>
              </a:lnSpc>
            </a:pPr>
            <a:r>
              <a:rPr lang="fa-IR" sz="2400" dirty="0">
                <a:cs typeface="B Yekan" panose="00000400000000000000" pitchFamily="2" charset="-78"/>
              </a:rPr>
              <a:t>سامانه کنترل هوشمند باغ ها و زمین های کشاورزی</a:t>
            </a:r>
            <a:endParaRPr lang="en-US" dirty="0"/>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278BD0F-568F-4569-BFD9-75C0E7636B22}"/>
              </a:ext>
            </a:extLst>
          </p:cNvPr>
          <p:cNvPicPr>
            <a:picLocks noChangeAspect="1"/>
          </p:cNvPicPr>
          <p:nvPr/>
        </p:nvPicPr>
        <p:blipFill>
          <a:blip r:embed="rId4"/>
          <a:stretch>
            <a:fillRect/>
          </a:stretch>
        </p:blipFill>
        <p:spPr>
          <a:xfrm>
            <a:off x="2935958" y="2372320"/>
            <a:ext cx="2273818" cy="946366"/>
          </a:xfrm>
          <a:prstGeom prst="rect">
            <a:avLst/>
          </a:prstGeom>
        </p:spPr>
      </p:pic>
    </p:spTree>
    <p:extLst>
      <p:ext uri="{BB962C8B-B14F-4D97-AF65-F5344CB8AC3E}">
        <p14:creationId xmlns:p14="http://schemas.microsoft.com/office/powerpoint/2010/main" val="1485234858"/>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pPr algn="r"/>
            <a:r>
              <a:rPr lang="fa-IR" sz="2800" dirty="0">
                <a:latin typeface="Calibri" panose="020F0502020204030204" pitchFamily="34" charset="0"/>
                <a:ea typeface="Calibri" panose="020F0502020204030204" pitchFamily="34" charset="0"/>
                <a:cs typeface="B Zar" panose="00000400000000000000" pitchFamily="2" charset="-78"/>
              </a:rPr>
              <a:t>پارامترهای قابل ارائه به بهره برداران کشاورز برای هر 3 روز</a:t>
            </a:r>
            <a:endParaRPr lang="en-US" sz="2800" dirty="0">
              <a:cs typeface="Mj_Saadi" panose="00000700000000000000" pitchFamily="2" charset="-78"/>
            </a:endParaRPr>
          </a:p>
        </p:txBody>
      </p:sp>
      <p:pic>
        <p:nvPicPr>
          <p:cNvPr id="67" name="Picture Placeholder 66" descr="Cloud">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fa-IR" sz="2400" dirty="0">
                <a:cs typeface="Mj_Saadi" panose="00000700000000000000" pitchFamily="2" charset="-78"/>
              </a:rPr>
              <a:t>درصد احتمال بارش</a:t>
            </a:r>
            <a:endParaRPr lang="en-US" sz="2400" dirty="0">
              <a:cs typeface="Mj_Saadi" panose="00000700000000000000" pitchFamily="2" charset="-78"/>
            </a:endParaRPr>
          </a:p>
        </p:txBody>
      </p:sp>
      <p:pic>
        <p:nvPicPr>
          <p:cNvPr id="159" name="Picture Placeholder 158" descr="Cactus">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fa-IR" sz="2400" dirty="0">
                <a:cs typeface="Mj_Saadi" panose="00000700000000000000" pitchFamily="2" charset="-78"/>
              </a:rPr>
              <a:t>شاخص اشعه یو وی</a:t>
            </a:r>
            <a:endParaRPr lang="en-US" sz="2400" dirty="0">
              <a:cs typeface="Mj_Saadi" panose="00000700000000000000" pitchFamily="2" charset="-78"/>
            </a:endParaRPr>
          </a:p>
        </p:txBody>
      </p:sp>
      <p:pic>
        <p:nvPicPr>
          <p:cNvPr id="161" name="Picture Placeholder 160" descr="Thermometer">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020543" y="3926335"/>
            <a:ext cx="2284796" cy="504000"/>
          </a:xfrm>
        </p:spPr>
        <p:txBody>
          <a:bodyPr/>
          <a:lstStyle/>
          <a:p>
            <a:r>
              <a:rPr lang="fa-IR" sz="2400" dirty="0">
                <a:cs typeface="Mj_Saadi" panose="00000700000000000000" pitchFamily="2" charset="-78"/>
              </a:rPr>
              <a:t>حداقل و حداکثر دما</a:t>
            </a:r>
            <a:endParaRPr lang="en-US" sz="2400" dirty="0">
              <a:cs typeface="Mj_Saadi" panose="00000700000000000000" pitchFamily="2" charset="-78"/>
            </a:endParaRPr>
          </a:p>
        </p:txBody>
      </p: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p:txBody>
          <a:bodyPr/>
          <a:lstStyle/>
          <a:p>
            <a:r>
              <a:rPr lang="fa-IR" sz="2400" dirty="0">
                <a:cs typeface="Mj_Saadi" panose="00000700000000000000" pitchFamily="2" charset="-78"/>
              </a:rPr>
              <a:t>میانگین رطوبت</a:t>
            </a:r>
            <a:endParaRPr lang="en-US" sz="2400" dirty="0">
              <a:cs typeface="Mj_Saadi" panose="00000700000000000000" pitchFamily="2" charset="-78"/>
            </a:endParaRPr>
          </a:p>
        </p:txBody>
      </p: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p:txBody>
          <a:bodyPr/>
          <a:lstStyle/>
          <a:p>
            <a:r>
              <a:rPr lang="fa-IR" sz="2400" dirty="0">
                <a:cs typeface="Mj_Saadi" panose="00000700000000000000" pitchFamily="2" charset="-78"/>
              </a:rPr>
              <a:t>هیدرومودول</a:t>
            </a:r>
            <a:endParaRPr lang="en-US" sz="2400" dirty="0">
              <a:cs typeface="Mj_Saadi" panose="00000700000000000000" pitchFamily="2" charset="-78"/>
            </a:endParaRP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a:lstStyle/>
          <a:p>
            <a:fld id="{19B51A1E-902D-48AF-9020-955120F399B6}" type="slidenum">
              <a:rPr lang="en-US" smtClean="0">
                <a:cs typeface="Mj_Saadi" panose="00000700000000000000" pitchFamily="2" charset="-78"/>
              </a:rPr>
              <a:pPr/>
              <a:t>10</a:t>
            </a:fld>
            <a:endParaRPr lang="en-US" dirty="0">
              <a:cs typeface="Mj_Saadi" panose="00000700000000000000" pitchFamily="2" charset="-78"/>
            </a:endParaRPr>
          </a:p>
        </p:txBody>
      </p:sp>
    </p:spTree>
    <p:extLst>
      <p:ext uri="{BB962C8B-B14F-4D97-AF65-F5344CB8AC3E}">
        <p14:creationId xmlns:p14="http://schemas.microsoft.com/office/powerpoint/2010/main" val="2222972873"/>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fa-IR" dirty="0">
                <a:latin typeface="Calibri" panose="020F0502020204030204" pitchFamily="34" charset="0"/>
                <a:ea typeface="Calibri" panose="020F0502020204030204" pitchFamily="34" charset="0"/>
                <a:cs typeface="B Zar" panose="00000400000000000000" pitchFamily="2" charset="-78"/>
              </a:rPr>
              <a:t>پارامترهای قابل ارائه به بهره برداران کشاورز برای هر 3 روز</a:t>
            </a:r>
            <a:endParaRPr lang="en-US" dirty="0">
              <a:cs typeface="B Zar" panose="00000400000000000000" pitchFamily="2" charset="-78"/>
            </a:endParaRPr>
          </a:p>
        </p:txBody>
      </p:sp>
      <p:pic>
        <p:nvPicPr>
          <p:cNvPr id="93" name="Picture Placeholder 92" descr="magnifying glass">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a:xfrm>
            <a:off x="1086454" y="7198106"/>
            <a:ext cx="854075"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431800" y="8766349"/>
            <a:ext cx="2160000" cy="504000"/>
          </a:xfrm>
        </p:spPr>
        <p:txBody>
          <a:bodyPr/>
          <a:lstStyle/>
          <a:p>
            <a:r>
              <a:rPr lang="fa-IR" dirty="0">
                <a:cs typeface="B Zar" panose="00000400000000000000" pitchFamily="2" charset="-78"/>
              </a:rPr>
              <a:t>احتمال برف و یخ زدگی</a:t>
            </a:r>
            <a:endParaRPr lang="en-US" dirty="0">
              <a:cs typeface="B Zar" panose="00000400000000000000" pitchFamily="2" charset="-78"/>
            </a:endParaRPr>
          </a:p>
        </p:txBody>
      </p:sp>
      <p:pic>
        <p:nvPicPr>
          <p:cNvPr id="95" name="Picture Placeholder 94" descr="foliage">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a:fillRect/>
          </a:stretch>
        </p:blipFill>
        <p:spPr>
          <a:xfrm>
            <a:off x="3587082" y="-2865594"/>
            <a:ext cx="854075" cy="854075"/>
          </a:xfrm>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2932982" y="-1297350"/>
            <a:ext cx="2160587" cy="504000"/>
          </a:xfrm>
        </p:spPr>
        <p:txBody>
          <a:bodyPr/>
          <a:lstStyle/>
          <a:p>
            <a:r>
              <a:rPr lang="fa-IR" dirty="0">
                <a:cs typeface="B Zar" panose="00000400000000000000" pitchFamily="2" charset="-78"/>
              </a:rPr>
              <a:t>پوشش ابر و رطوبت هوا</a:t>
            </a:r>
            <a:endParaRPr lang="en-US" dirty="0">
              <a:cs typeface="B Zar" panose="00000400000000000000" pitchFamily="2" charset="-78"/>
            </a:endParaRPr>
          </a:p>
        </p:txBody>
      </p:sp>
      <p:pic>
        <p:nvPicPr>
          <p:cNvPr id="97" name="Picture Placeholder 96" descr="apple">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a:fillRect/>
          </a:stretch>
        </p:blipFill>
        <p:spPr>
          <a:xfrm>
            <a:off x="5673898" y="7198106"/>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020543" y="8766350"/>
            <a:ext cx="2160588" cy="504000"/>
          </a:xfrm>
        </p:spPr>
        <p:txBody>
          <a:bodyPr/>
          <a:lstStyle/>
          <a:p>
            <a:r>
              <a:rPr lang="fa-IR" dirty="0">
                <a:cs typeface="B Zar" panose="00000400000000000000" pitchFamily="2" charset="-78"/>
              </a:rPr>
              <a:t>نقطه شبنم</a:t>
            </a:r>
            <a:endParaRPr lang="en-US" dirty="0">
              <a:cs typeface="B Zar" panose="00000400000000000000" pitchFamily="2" charset="-78"/>
            </a:endParaRPr>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9"/>
          <a:srcRect l="93" r="93"/>
          <a:stretch>
            <a:fillRect/>
          </a:stretch>
        </p:blipFill>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1668368361"/>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fa-IR" dirty="0">
                <a:latin typeface="Calibri" panose="020F0502020204030204" pitchFamily="34" charset="0"/>
                <a:ea typeface="Calibri" panose="020F0502020204030204" pitchFamily="34" charset="0"/>
                <a:cs typeface="B Zar" panose="00000400000000000000" pitchFamily="2" charset="-78"/>
              </a:rPr>
              <a:t>پارامترهای قابل ارائه به بهره برداران کشاورز برای هر 3 روز</a:t>
            </a:r>
            <a:endParaRPr lang="en-US" dirty="0">
              <a:cs typeface="B Zar" panose="00000400000000000000" pitchFamily="2" charset="-78"/>
            </a:endParaRPr>
          </a:p>
        </p:txBody>
      </p:sp>
      <p:pic>
        <p:nvPicPr>
          <p:cNvPr id="93" name="Picture Placeholder 92" descr="magnifying glass">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a:xfrm>
            <a:off x="1105504" y="2359406"/>
            <a:ext cx="854075"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450850" y="3927649"/>
            <a:ext cx="2160000" cy="504000"/>
          </a:xfrm>
        </p:spPr>
        <p:txBody>
          <a:bodyPr/>
          <a:lstStyle/>
          <a:p>
            <a:r>
              <a:rPr lang="fa-IR" dirty="0">
                <a:cs typeface="B Zar" panose="00000400000000000000" pitchFamily="2" charset="-78"/>
              </a:rPr>
              <a:t>احتمال برف و یخ زدگی</a:t>
            </a:r>
            <a:endParaRPr lang="en-US" dirty="0">
              <a:cs typeface="B Zar" panose="00000400000000000000" pitchFamily="2" charset="-78"/>
            </a:endParaRPr>
          </a:p>
        </p:txBody>
      </p:sp>
      <p:pic>
        <p:nvPicPr>
          <p:cNvPr id="95" name="Picture Placeholder 94" descr="foliage">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a:fillRect/>
          </a:stretch>
        </p:blipFill>
        <p:spPr>
          <a:xfrm>
            <a:off x="3587082" y="-2865594"/>
            <a:ext cx="854075" cy="854075"/>
          </a:xfrm>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2932982" y="-1297350"/>
            <a:ext cx="2160587" cy="504000"/>
          </a:xfrm>
        </p:spPr>
        <p:txBody>
          <a:bodyPr/>
          <a:lstStyle/>
          <a:p>
            <a:r>
              <a:rPr lang="fa-IR" dirty="0">
                <a:cs typeface="B Zar" panose="00000400000000000000" pitchFamily="2" charset="-78"/>
              </a:rPr>
              <a:t>پوشش ابر و رطوبت هوا</a:t>
            </a:r>
            <a:endParaRPr lang="en-US" dirty="0">
              <a:cs typeface="B Zar" panose="00000400000000000000" pitchFamily="2" charset="-78"/>
            </a:endParaRPr>
          </a:p>
        </p:txBody>
      </p:sp>
      <p:pic>
        <p:nvPicPr>
          <p:cNvPr id="97" name="Picture Placeholder 96" descr="apple">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a:fillRect/>
          </a:stretch>
        </p:blipFill>
        <p:spPr>
          <a:xfrm>
            <a:off x="5673898" y="7198106"/>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020543" y="8766350"/>
            <a:ext cx="2160588" cy="504000"/>
          </a:xfrm>
        </p:spPr>
        <p:txBody>
          <a:bodyPr/>
          <a:lstStyle/>
          <a:p>
            <a:r>
              <a:rPr lang="fa-IR" dirty="0">
                <a:cs typeface="B Zar" panose="00000400000000000000" pitchFamily="2" charset="-78"/>
              </a:rPr>
              <a:t>نقطه شبنم</a:t>
            </a:r>
            <a:endParaRPr lang="en-US" dirty="0">
              <a:cs typeface="B Zar" panose="00000400000000000000" pitchFamily="2" charset="-78"/>
            </a:endParaRPr>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9"/>
          <a:srcRect l="93" r="93"/>
          <a:stretch>
            <a:fillRect/>
          </a:stretch>
        </p:blipFill>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4129106041"/>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fa-IR" dirty="0">
                <a:latin typeface="Calibri" panose="020F0502020204030204" pitchFamily="34" charset="0"/>
                <a:ea typeface="Calibri" panose="020F0502020204030204" pitchFamily="34" charset="0"/>
                <a:cs typeface="B Zar" panose="00000400000000000000" pitchFamily="2" charset="-78"/>
              </a:rPr>
              <a:t>پارامترهای قابل ارائه به بهره برداران کشاورز برای هر 3 روز</a:t>
            </a:r>
            <a:endParaRPr lang="en-US" dirty="0">
              <a:cs typeface="B Zar" panose="00000400000000000000" pitchFamily="2" charset="-78"/>
            </a:endParaRPr>
          </a:p>
        </p:txBody>
      </p:sp>
      <p:pic>
        <p:nvPicPr>
          <p:cNvPr id="93" name="Picture Placeholder 92" descr="magnifying glass">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a:xfrm>
            <a:off x="1105504" y="2359406"/>
            <a:ext cx="854075"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450850" y="3927649"/>
            <a:ext cx="2160000" cy="504000"/>
          </a:xfrm>
        </p:spPr>
        <p:txBody>
          <a:bodyPr/>
          <a:lstStyle/>
          <a:p>
            <a:r>
              <a:rPr lang="fa-IR" dirty="0">
                <a:cs typeface="B Zar" panose="00000400000000000000" pitchFamily="2" charset="-78"/>
              </a:rPr>
              <a:t>احتمال برف و یخ زدگی</a:t>
            </a:r>
            <a:endParaRPr lang="en-US" dirty="0">
              <a:cs typeface="B Zar" panose="00000400000000000000" pitchFamily="2" charset="-78"/>
            </a:endParaRPr>
          </a:p>
        </p:txBody>
      </p:sp>
      <p:pic>
        <p:nvPicPr>
          <p:cNvPr id="95" name="Picture Placeholder 94" descr="foliage">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a:fillRect/>
          </a:stretch>
        </p:blipFill>
        <p:spPr>
          <a:xfrm>
            <a:off x="3434682" y="2335056"/>
            <a:ext cx="854075" cy="854075"/>
          </a:xfrm>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2780582" y="3903300"/>
            <a:ext cx="2160587" cy="504000"/>
          </a:xfrm>
        </p:spPr>
        <p:txBody>
          <a:bodyPr/>
          <a:lstStyle/>
          <a:p>
            <a:r>
              <a:rPr lang="fa-IR" dirty="0">
                <a:cs typeface="B Zar" panose="00000400000000000000" pitchFamily="2" charset="-78"/>
              </a:rPr>
              <a:t>پوشش ابر و رطوبت هوا</a:t>
            </a:r>
            <a:endParaRPr lang="en-US" dirty="0">
              <a:cs typeface="B Zar" panose="00000400000000000000" pitchFamily="2" charset="-78"/>
            </a:endParaRPr>
          </a:p>
        </p:txBody>
      </p:sp>
      <p:pic>
        <p:nvPicPr>
          <p:cNvPr id="97" name="Picture Placeholder 96" descr="apple">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a:fillRect/>
          </a:stretch>
        </p:blipFill>
        <p:spPr>
          <a:xfrm>
            <a:off x="5673898" y="7198106"/>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020543" y="8766350"/>
            <a:ext cx="2160588" cy="504000"/>
          </a:xfrm>
        </p:spPr>
        <p:txBody>
          <a:bodyPr/>
          <a:lstStyle/>
          <a:p>
            <a:r>
              <a:rPr lang="fa-IR" dirty="0">
                <a:cs typeface="B Zar" panose="00000400000000000000" pitchFamily="2" charset="-78"/>
              </a:rPr>
              <a:t>نقطه شبنم</a:t>
            </a:r>
            <a:endParaRPr lang="en-US" dirty="0">
              <a:cs typeface="B Zar" panose="00000400000000000000" pitchFamily="2" charset="-78"/>
            </a:endParaRPr>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9"/>
          <a:srcRect l="93" r="93"/>
          <a:stretch>
            <a:fillRect/>
          </a:stretch>
        </p:blipFill>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3938532020"/>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fa-IR" dirty="0">
                <a:latin typeface="Calibri" panose="020F0502020204030204" pitchFamily="34" charset="0"/>
                <a:ea typeface="Calibri" panose="020F0502020204030204" pitchFamily="34" charset="0"/>
                <a:cs typeface="B Zar" panose="00000400000000000000" pitchFamily="2" charset="-78"/>
              </a:rPr>
              <a:t>پارامترهای قابل ارائه به بهره برداران کشاورز برای هر 3 روز</a:t>
            </a:r>
            <a:endParaRPr lang="en-US" dirty="0">
              <a:cs typeface="B Zar" panose="00000400000000000000" pitchFamily="2" charset="-78"/>
            </a:endParaRPr>
          </a:p>
        </p:txBody>
      </p:sp>
      <p:pic>
        <p:nvPicPr>
          <p:cNvPr id="93" name="Picture Placeholder 92" descr="magnifying glass">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a:xfrm>
            <a:off x="1105504" y="2359406"/>
            <a:ext cx="854075"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450850" y="3927649"/>
            <a:ext cx="2160000" cy="504000"/>
          </a:xfrm>
        </p:spPr>
        <p:txBody>
          <a:bodyPr/>
          <a:lstStyle/>
          <a:p>
            <a:r>
              <a:rPr lang="fa-IR" sz="1600" dirty="0">
                <a:cs typeface="B Zar" panose="00000400000000000000" pitchFamily="2" charset="-78"/>
              </a:rPr>
              <a:t>احتمال برف و یخ زدگی</a:t>
            </a:r>
            <a:endParaRPr lang="en-US" sz="1600" dirty="0">
              <a:cs typeface="B Zar" panose="00000400000000000000" pitchFamily="2" charset="-78"/>
            </a:endParaRPr>
          </a:p>
        </p:txBody>
      </p:sp>
      <p:pic>
        <p:nvPicPr>
          <p:cNvPr id="95" name="Picture Placeholder 94" descr="foliage">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a:fillRect/>
          </a:stretch>
        </p:blipFill>
        <p:spPr>
          <a:xfrm>
            <a:off x="3434682" y="2335056"/>
            <a:ext cx="854075" cy="854075"/>
          </a:xfrm>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2780582" y="3903300"/>
            <a:ext cx="2160587" cy="504000"/>
          </a:xfrm>
        </p:spPr>
        <p:txBody>
          <a:bodyPr/>
          <a:lstStyle/>
          <a:p>
            <a:r>
              <a:rPr lang="fa-IR" sz="1600" dirty="0">
                <a:cs typeface="B Zar" panose="00000400000000000000" pitchFamily="2" charset="-78"/>
              </a:rPr>
              <a:t>پوشش ابر و رطوبت هوا</a:t>
            </a:r>
            <a:endParaRPr lang="en-US" sz="1600" dirty="0">
              <a:cs typeface="B Zar" panose="00000400000000000000" pitchFamily="2" charset="-78"/>
            </a:endParaRPr>
          </a:p>
        </p:txBody>
      </p:sp>
      <p:pic>
        <p:nvPicPr>
          <p:cNvPr id="97" name="Picture Placeholder 96" descr="apple">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a:fillRect/>
          </a:stretch>
        </p:blipFill>
        <p:spPr>
          <a:xfrm>
            <a:off x="5692948" y="2302256"/>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039593" y="3870500"/>
            <a:ext cx="2160588" cy="504000"/>
          </a:xfrm>
        </p:spPr>
        <p:txBody>
          <a:bodyPr/>
          <a:lstStyle/>
          <a:p>
            <a:r>
              <a:rPr lang="fa-IR" sz="1600" dirty="0">
                <a:cs typeface="B Zar" panose="00000400000000000000" pitchFamily="2" charset="-78"/>
              </a:rPr>
              <a:t>نقطه شبنم</a:t>
            </a:r>
            <a:endParaRPr lang="en-US" sz="1600" dirty="0">
              <a:cs typeface="B Zar" panose="00000400000000000000" pitchFamily="2" charset="-78"/>
            </a:endParaRPr>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9"/>
          <a:srcRect l="93" r="93"/>
          <a:stretch>
            <a:fillRect/>
          </a:stretch>
        </p:blipFill>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2963853370"/>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fa-IR" dirty="0">
                <a:latin typeface="Calibri" panose="020F0502020204030204" pitchFamily="34" charset="0"/>
                <a:ea typeface="Calibri" panose="020F0502020204030204" pitchFamily="34" charset="0"/>
                <a:cs typeface="B Zar" panose="00000400000000000000" pitchFamily="2" charset="-78"/>
              </a:rPr>
              <a:t>پارامترهای قابل ارائه به بهره برداران کشاورز برای هر 3 روز</a:t>
            </a:r>
            <a:endParaRPr lang="en-US" dirty="0">
              <a:cs typeface="B Zar" panose="00000400000000000000" pitchFamily="2" charset="-78"/>
            </a:endParaRPr>
          </a:p>
        </p:txBody>
      </p:sp>
      <p:pic>
        <p:nvPicPr>
          <p:cNvPr id="93" name="Picture Placeholder 92" descr="magnifying glass">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fa-IR" sz="1900" dirty="0">
                <a:cs typeface="B Zar" panose="00000400000000000000" pitchFamily="2" charset="-78"/>
              </a:rPr>
              <a:t>احتمال برف و یخ زدگی</a:t>
            </a:r>
            <a:endParaRPr lang="en-US" sz="1900" dirty="0">
              <a:cs typeface="B Zar" panose="00000400000000000000" pitchFamily="2" charset="-78"/>
            </a:endParaRPr>
          </a:p>
        </p:txBody>
      </p:sp>
      <p:pic>
        <p:nvPicPr>
          <p:cNvPr id="95" name="Picture Placeholder 94" descr="foliage">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a:fill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fa-IR" sz="2000" dirty="0">
                <a:cs typeface="B Zar" panose="00000400000000000000" pitchFamily="2" charset="-78"/>
              </a:rPr>
              <a:t>پوشش ابر و رطوبت هوا</a:t>
            </a:r>
            <a:endParaRPr lang="en-US" sz="2000" dirty="0">
              <a:cs typeface="B Zar" panose="00000400000000000000" pitchFamily="2" charset="-78"/>
            </a:endParaRPr>
          </a:p>
        </p:txBody>
      </p:sp>
      <p:pic>
        <p:nvPicPr>
          <p:cNvPr id="97" name="Picture Placeholder 96" descr="apple">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a:fill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fa-IR" sz="2000" dirty="0">
                <a:cs typeface="B Zar" panose="00000400000000000000" pitchFamily="2" charset="-78"/>
              </a:rPr>
              <a:t>نقطه شبنم</a:t>
            </a:r>
            <a:endParaRPr lang="en-US" sz="2000" dirty="0">
              <a:cs typeface="B Zar" panose="00000400000000000000" pitchFamily="2" charset="-78"/>
            </a:endParaRPr>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9"/>
          <a:srcRect l="93" r="93"/>
          <a:stretch>
            <a:fillRect/>
          </a:stretch>
        </p:blipFill>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15</a:t>
            </a:fld>
            <a:endParaRPr lang="en-US" dirty="0"/>
          </a:p>
        </p:txBody>
      </p:sp>
    </p:spTree>
    <p:extLst>
      <p:ext uri="{BB962C8B-B14F-4D97-AF65-F5344CB8AC3E}">
        <p14:creationId xmlns:p14="http://schemas.microsoft.com/office/powerpoint/2010/main" val="6886754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ater, waves, sandy shore">
            <a:extLst>
              <a:ext uri="{FF2B5EF4-FFF2-40B4-BE49-F238E27FC236}">
                <a16:creationId xmlns:a16="http://schemas.microsoft.com/office/drawing/2014/main" id="{3C93D08A-A6C3-0E48-9CD7-3960B2A050BE}"/>
              </a:ext>
            </a:extLst>
          </p:cNvPr>
          <p:cNvPicPr>
            <a:picLocks noGrp="1" noChangeAspect="1"/>
          </p:cNvPicPr>
          <p:nvPr>
            <p:ph type="pic" sz="quarter" idx="27"/>
          </p:nvPr>
        </p:nvPicPr>
        <p:blipFill>
          <a:blip r:embed="rId3"/>
          <a:srcRect t="89" b="89"/>
          <a:stretch>
            <a:fillRect/>
          </a:stretch>
        </p:blipFill>
        <p:spPr>
          <a:xfrm>
            <a:off x="105351" y="496139"/>
            <a:ext cx="6208364" cy="6275148"/>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pPr algn="r"/>
            <a:r>
              <a:rPr lang="fa-IR" sz="2800" b="1" dirty="0">
                <a:cs typeface="B Zar" panose="00000400000000000000" pitchFamily="2" charset="-78"/>
              </a:rPr>
              <a:t>حوادث قابل پیش بینی در نرم افزار</a:t>
            </a:r>
            <a:endParaRPr lang="en-US" sz="2800" b="1" dirty="0">
              <a:cs typeface="B Zar" panose="00000400000000000000" pitchFamily="2" charset="-78"/>
            </a:endParaRPr>
          </a:p>
        </p:txBody>
      </p:sp>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8709969" y="-1088649"/>
            <a:ext cx="3002400" cy="432000"/>
          </a:xfrm>
        </p:spPr>
        <p:txBody>
          <a:bodyPr/>
          <a:lstStyle/>
          <a:p>
            <a:r>
              <a:rPr lang="fa-IR" sz="2400" dirty="0">
                <a:cs typeface="B Zar" panose="00000400000000000000" pitchFamily="2" charset="-78"/>
              </a:rPr>
              <a:t>خشکسالی</a:t>
            </a:r>
            <a:endParaRPr lang="en-US" sz="2000" dirty="0">
              <a:cs typeface="B Zar" panose="00000400000000000000" pitchFamily="2" charset="-78"/>
            </a:endParaRPr>
          </a:p>
        </p:txBody>
      </p:sp>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14075774" y="1598554"/>
            <a:ext cx="3002400" cy="432000"/>
          </a:xfrm>
        </p:spPr>
        <p:txBody>
          <a:bodyPr/>
          <a:lstStyle/>
          <a:p>
            <a:r>
              <a:rPr lang="fa-IR" sz="2400" dirty="0">
                <a:cs typeface="B Zar" panose="00000400000000000000" pitchFamily="2" charset="-78"/>
              </a:rPr>
              <a:t>گرمازدگی</a:t>
            </a:r>
            <a:endParaRPr lang="en-US" sz="2400" dirty="0">
              <a:cs typeface="B Zar" panose="00000400000000000000" pitchFamily="2" charset="-78"/>
            </a:endParaRPr>
          </a:p>
        </p:txBody>
      </p:sp>
      <p:sp>
        <p:nvSpPr>
          <p:cNvPr id="76" name="Text Placeholder 3">
            <a:extLst>
              <a:ext uri="{FF2B5EF4-FFF2-40B4-BE49-F238E27FC236}">
                <a16:creationId xmlns:a16="http://schemas.microsoft.com/office/drawing/2014/main" id="{4BB1D872-AE86-6841-98FC-E66E618311AB}"/>
              </a:ext>
            </a:extLst>
          </p:cNvPr>
          <p:cNvSpPr>
            <a:spLocks noGrp="1"/>
          </p:cNvSpPr>
          <p:nvPr>
            <p:ph type="body" sz="quarter" idx="12"/>
          </p:nvPr>
        </p:nvSpPr>
        <p:spPr>
          <a:xfrm>
            <a:off x="-2395408" y="3189293"/>
            <a:ext cx="2001317" cy="720000"/>
          </a:xfrm>
        </p:spPr>
        <p:txBody>
          <a:bodyPr/>
          <a:lstStyle/>
          <a:p>
            <a:r>
              <a:rPr lang="fa-IR" sz="2400" b="1" dirty="0">
                <a:cs typeface="B Zar" panose="00000400000000000000" pitchFamily="2" charset="-78"/>
              </a:rPr>
              <a:t>سرما زدگی</a:t>
            </a:r>
          </a:p>
          <a:p>
            <a:r>
              <a:rPr lang="fa-IR" sz="2400" b="1" dirty="0">
                <a:cs typeface="B Zar" panose="00000400000000000000" pitchFamily="2" charset="-78"/>
              </a:rPr>
              <a:t>آفتاب سوختگی</a:t>
            </a:r>
            <a:endParaRPr lang="en-US" sz="2400" b="1" dirty="0">
              <a:cs typeface="B Zar" panose="00000400000000000000" pitchFamily="2" charset="-78"/>
            </a:endParaRPr>
          </a:p>
        </p:txBody>
      </p:sp>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13224168" y="4553429"/>
            <a:ext cx="3002400" cy="432000"/>
          </a:xfrm>
        </p:spPr>
        <p:txBody>
          <a:bodyPr/>
          <a:lstStyle/>
          <a:p>
            <a:r>
              <a:rPr lang="fa-IR" sz="2400" dirty="0">
                <a:cs typeface="B Zar" panose="00000400000000000000" pitchFamily="2" charset="-78"/>
              </a:rPr>
              <a:t>سیل و تگرگ</a:t>
            </a:r>
            <a:endParaRPr lang="en-US" sz="2400" dirty="0">
              <a:cs typeface="B Zar" panose="00000400000000000000" pitchFamily="2" charset="-78"/>
            </a:endParaRPr>
          </a:p>
        </p:txBody>
      </p:sp>
      <p:sp>
        <p:nvSpPr>
          <p:cNvPr id="77" name="Text Placeholder 4">
            <a:extLst>
              <a:ext uri="{FF2B5EF4-FFF2-40B4-BE49-F238E27FC236}">
                <a16:creationId xmlns:a16="http://schemas.microsoft.com/office/drawing/2014/main" id="{428D8FC0-4DC8-7F4A-AA1F-F12F19656FDD}"/>
              </a:ext>
            </a:extLst>
          </p:cNvPr>
          <p:cNvSpPr>
            <a:spLocks noGrp="1"/>
          </p:cNvSpPr>
          <p:nvPr>
            <p:ph type="body" sz="quarter" idx="13"/>
          </p:nvPr>
        </p:nvSpPr>
        <p:spPr>
          <a:xfrm>
            <a:off x="4323155" y="9228465"/>
            <a:ext cx="2001317" cy="720000"/>
          </a:xfrm>
        </p:spPr>
        <p:txBody>
          <a:bodyPr/>
          <a:lstStyle/>
          <a:p>
            <a:r>
              <a:rPr lang="fa-IR" sz="2400" b="1" dirty="0">
                <a:latin typeface="+mj-lt"/>
                <a:cs typeface="B Zar" panose="00000400000000000000" pitchFamily="2" charset="-78"/>
              </a:rPr>
              <a:t>طوفان</a:t>
            </a:r>
          </a:p>
          <a:p>
            <a:r>
              <a:rPr lang="fa-IR" sz="2400" b="1" dirty="0">
                <a:latin typeface="+mj-lt"/>
                <a:cs typeface="B Zar" panose="00000400000000000000" pitchFamily="2" charset="-78"/>
              </a:rPr>
              <a:t>بادزدگی</a:t>
            </a:r>
            <a:endParaRPr lang="en-US" sz="2400" b="1" dirty="0">
              <a:latin typeface="+mj-lt"/>
              <a:cs typeface="B Zar" panose="00000400000000000000" pitchFamily="2" charset="-78"/>
            </a:endParaRP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16</a:t>
            </a:fld>
            <a:endParaRPr lang="en-US" dirty="0"/>
          </a:p>
        </p:txBody>
      </p:sp>
      <p:sp>
        <p:nvSpPr>
          <p:cNvPr id="5" name="Text Placeholder 4">
            <a:extLst>
              <a:ext uri="{FF2B5EF4-FFF2-40B4-BE49-F238E27FC236}">
                <a16:creationId xmlns:a16="http://schemas.microsoft.com/office/drawing/2014/main" id="{EF2E5FAB-9749-450B-8253-9FF9E0B71B66}"/>
              </a:ext>
            </a:extLst>
          </p:cNvPr>
          <p:cNvSpPr>
            <a:spLocks noGrp="1"/>
          </p:cNvSpPr>
          <p:nvPr>
            <p:ph type="body" sz="quarter" idx="21"/>
          </p:nvPr>
        </p:nvSpPr>
        <p:spPr>
          <a:xfrm>
            <a:off x="12502083" y="2030554"/>
            <a:ext cx="3002400" cy="720000"/>
          </a:xfrm>
        </p:spPr>
        <p:txBody>
          <a:bodyPr/>
          <a:lstStyle/>
          <a:p>
            <a:r>
              <a:rPr lang="fa-IR" sz="2400" b="1" dirty="0">
                <a:cs typeface="B Zar" panose="00000400000000000000" pitchFamily="2" charset="-78"/>
              </a:rPr>
              <a:t>یخبندان</a:t>
            </a:r>
          </a:p>
        </p:txBody>
      </p:sp>
      <p:pic>
        <p:nvPicPr>
          <p:cNvPr id="15" name="Graphic 14" descr="Snow">
            <a:extLst>
              <a:ext uri="{FF2B5EF4-FFF2-40B4-BE49-F238E27FC236}">
                <a16:creationId xmlns:a16="http://schemas.microsoft.com/office/drawing/2014/main" id="{826EFCC2-5E7E-4BC9-AD4F-D9957E2206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83" y="1579220"/>
            <a:ext cx="914400" cy="914400"/>
          </a:xfrm>
          <a:prstGeom prst="rect">
            <a:avLst/>
          </a:prstGeom>
        </p:spPr>
      </p:pic>
      <p:pic>
        <p:nvPicPr>
          <p:cNvPr id="19" name="Graphic 18" descr="Lightning">
            <a:extLst>
              <a:ext uri="{FF2B5EF4-FFF2-40B4-BE49-F238E27FC236}">
                <a16:creationId xmlns:a16="http://schemas.microsoft.com/office/drawing/2014/main" id="{B3312DB8-4CA9-4638-B28F-F78F96FE2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9040" y="4769429"/>
            <a:ext cx="914400" cy="914400"/>
          </a:xfrm>
          <a:prstGeom prst="rect">
            <a:avLst/>
          </a:prstGeom>
        </p:spPr>
      </p:pic>
      <p:pic>
        <p:nvPicPr>
          <p:cNvPr id="27" name="Graphic 26" descr="Snowflake">
            <a:extLst>
              <a:ext uri="{FF2B5EF4-FFF2-40B4-BE49-F238E27FC236}">
                <a16:creationId xmlns:a16="http://schemas.microsoft.com/office/drawing/2014/main" id="{A0D80C88-595C-4EA4-884D-432AD12DD5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2599" y="3143227"/>
            <a:ext cx="914400" cy="914400"/>
          </a:xfrm>
          <a:prstGeom prst="rect">
            <a:avLst/>
          </a:prstGeom>
        </p:spPr>
      </p:pic>
    </p:spTree>
    <p:extLst>
      <p:ext uri="{BB962C8B-B14F-4D97-AF65-F5344CB8AC3E}">
        <p14:creationId xmlns:p14="http://schemas.microsoft.com/office/powerpoint/2010/main" val="3722696648"/>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ater, waves, sandy shore">
            <a:extLst>
              <a:ext uri="{FF2B5EF4-FFF2-40B4-BE49-F238E27FC236}">
                <a16:creationId xmlns:a16="http://schemas.microsoft.com/office/drawing/2014/main" id="{3C93D08A-A6C3-0E48-9CD7-3960B2A050BE}"/>
              </a:ext>
            </a:extLst>
          </p:cNvPr>
          <p:cNvPicPr>
            <a:picLocks noGrp="1" noChangeAspect="1"/>
          </p:cNvPicPr>
          <p:nvPr>
            <p:ph type="pic" sz="quarter" idx="27"/>
          </p:nvPr>
        </p:nvPicPr>
        <p:blipFill>
          <a:blip r:embed="rId3"/>
          <a:srcRect t="89" b="89"/>
          <a:stretch>
            <a:fillRect/>
          </a:stretch>
        </p:blipFill>
        <p:spPr>
          <a:xfrm>
            <a:off x="105351" y="496139"/>
            <a:ext cx="6208364" cy="6275148"/>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pPr algn="r"/>
            <a:r>
              <a:rPr lang="fa-IR" sz="2800" b="1" dirty="0">
                <a:cs typeface="B Zar" panose="00000400000000000000" pitchFamily="2" charset="-78"/>
              </a:rPr>
              <a:t>حوادث قابل پیش بینی در نرم افزار</a:t>
            </a:r>
            <a:endParaRPr lang="en-US" sz="2800" b="1" dirty="0">
              <a:cs typeface="B Zar" panose="00000400000000000000" pitchFamily="2" charset="-78"/>
            </a:endParaRPr>
          </a:p>
        </p:txBody>
      </p:sp>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8785329" y="1363220"/>
            <a:ext cx="3002400" cy="432000"/>
          </a:xfrm>
        </p:spPr>
        <p:txBody>
          <a:bodyPr/>
          <a:lstStyle/>
          <a:p>
            <a:r>
              <a:rPr lang="fa-IR" sz="2400" dirty="0">
                <a:cs typeface="B Zar" panose="00000400000000000000" pitchFamily="2" charset="-78"/>
              </a:rPr>
              <a:t>خشکسالی</a:t>
            </a:r>
            <a:endParaRPr lang="en-US" sz="2000" dirty="0">
              <a:cs typeface="B Zar" panose="00000400000000000000" pitchFamily="2" charset="-78"/>
            </a:endParaRPr>
          </a:p>
        </p:txBody>
      </p:sp>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14075774" y="1598554"/>
            <a:ext cx="3002400" cy="432000"/>
          </a:xfrm>
        </p:spPr>
        <p:txBody>
          <a:bodyPr/>
          <a:lstStyle/>
          <a:p>
            <a:r>
              <a:rPr lang="fa-IR" sz="2400" dirty="0">
                <a:cs typeface="B Zar" panose="00000400000000000000" pitchFamily="2" charset="-78"/>
              </a:rPr>
              <a:t>گرمازدگی</a:t>
            </a:r>
            <a:endParaRPr lang="en-US" sz="2400" dirty="0">
              <a:cs typeface="B Zar" panose="00000400000000000000" pitchFamily="2" charset="-78"/>
            </a:endParaRPr>
          </a:p>
        </p:txBody>
      </p:sp>
      <p:sp>
        <p:nvSpPr>
          <p:cNvPr id="76" name="Text Placeholder 3">
            <a:extLst>
              <a:ext uri="{FF2B5EF4-FFF2-40B4-BE49-F238E27FC236}">
                <a16:creationId xmlns:a16="http://schemas.microsoft.com/office/drawing/2014/main" id="{4BB1D872-AE86-6841-98FC-E66E618311AB}"/>
              </a:ext>
            </a:extLst>
          </p:cNvPr>
          <p:cNvSpPr>
            <a:spLocks noGrp="1"/>
          </p:cNvSpPr>
          <p:nvPr>
            <p:ph type="body" sz="quarter" idx="12"/>
          </p:nvPr>
        </p:nvSpPr>
        <p:spPr>
          <a:xfrm>
            <a:off x="-2395408" y="3189293"/>
            <a:ext cx="2001317" cy="720000"/>
          </a:xfrm>
        </p:spPr>
        <p:txBody>
          <a:bodyPr/>
          <a:lstStyle/>
          <a:p>
            <a:r>
              <a:rPr lang="fa-IR" sz="2400" b="1" dirty="0">
                <a:cs typeface="B Zar" panose="00000400000000000000" pitchFamily="2" charset="-78"/>
              </a:rPr>
              <a:t>سرما زدگی</a:t>
            </a:r>
          </a:p>
          <a:p>
            <a:r>
              <a:rPr lang="fa-IR" sz="2400" b="1" dirty="0">
                <a:cs typeface="B Zar" panose="00000400000000000000" pitchFamily="2" charset="-78"/>
              </a:rPr>
              <a:t>آفتاب سوختگی</a:t>
            </a:r>
            <a:endParaRPr lang="en-US" sz="2400" b="1" dirty="0">
              <a:cs typeface="B Zar" panose="00000400000000000000" pitchFamily="2" charset="-78"/>
            </a:endParaRPr>
          </a:p>
        </p:txBody>
      </p:sp>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8709969" y="4337429"/>
            <a:ext cx="3002400" cy="432000"/>
          </a:xfrm>
        </p:spPr>
        <p:txBody>
          <a:bodyPr/>
          <a:lstStyle/>
          <a:p>
            <a:r>
              <a:rPr lang="fa-IR" sz="2400" dirty="0">
                <a:cs typeface="B Zar" panose="00000400000000000000" pitchFamily="2" charset="-78"/>
              </a:rPr>
              <a:t>سیل و تگرگ</a:t>
            </a:r>
            <a:endParaRPr lang="en-US" sz="2400" dirty="0">
              <a:cs typeface="B Zar" panose="00000400000000000000" pitchFamily="2" charset="-78"/>
            </a:endParaRPr>
          </a:p>
        </p:txBody>
      </p:sp>
      <p:sp>
        <p:nvSpPr>
          <p:cNvPr id="77" name="Text Placeholder 4">
            <a:extLst>
              <a:ext uri="{FF2B5EF4-FFF2-40B4-BE49-F238E27FC236}">
                <a16:creationId xmlns:a16="http://schemas.microsoft.com/office/drawing/2014/main" id="{428D8FC0-4DC8-7F4A-AA1F-F12F19656FDD}"/>
              </a:ext>
            </a:extLst>
          </p:cNvPr>
          <p:cNvSpPr>
            <a:spLocks noGrp="1"/>
          </p:cNvSpPr>
          <p:nvPr>
            <p:ph type="body" sz="quarter" idx="13"/>
          </p:nvPr>
        </p:nvSpPr>
        <p:spPr>
          <a:xfrm>
            <a:off x="4323155" y="9228465"/>
            <a:ext cx="2001317" cy="720000"/>
          </a:xfrm>
        </p:spPr>
        <p:txBody>
          <a:bodyPr/>
          <a:lstStyle/>
          <a:p>
            <a:r>
              <a:rPr lang="fa-IR" sz="2400" b="1" dirty="0">
                <a:latin typeface="+mj-lt"/>
                <a:cs typeface="B Zar" panose="00000400000000000000" pitchFamily="2" charset="-78"/>
              </a:rPr>
              <a:t>طوفان</a:t>
            </a:r>
          </a:p>
          <a:p>
            <a:r>
              <a:rPr lang="fa-IR" sz="2400" b="1" dirty="0">
                <a:latin typeface="+mj-lt"/>
                <a:cs typeface="B Zar" panose="00000400000000000000" pitchFamily="2" charset="-78"/>
              </a:rPr>
              <a:t>بادزدگی</a:t>
            </a:r>
            <a:endParaRPr lang="en-US" sz="2400" b="1" dirty="0">
              <a:latin typeface="+mj-lt"/>
              <a:cs typeface="B Zar" panose="00000400000000000000" pitchFamily="2" charset="-78"/>
            </a:endParaRP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17</a:t>
            </a:fld>
            <a:endParaRPr lang="en-US" dirty="0"/>
          </a:p>
        </p:txBody>
      </p:sp>
      <p:sp>
        <p:nvSpPr>
          <p:cNvPr id="5" name="Text Placeholder 4">
            <a:extLst>
              <a:ext uri="{FF2B5EF4-FFF2-40B4-BE49-F238E27FC236}">
                <a16:creationId xmlns:a16="http://schemas.microsoft.com/office/drawing/2014/main" id="{EF2E5FAB-9749-450B-8253-9FF9E0B71B66}"/>
              </a:ext>
            </a:extLst>
          </p:cNvPr>
          <p:cNvSpPr>
            <a:spLocks noGrp="1"/>
          </p:cNvSpPr>
          <p:nvPr>
            <p:ph type="body" sz="quarter" idx="21"/>
          </p:nvPr>
        </p:nvSpPr>
        <p:spPr>
          <a:xfrm>
            <a:off x="12502083" y="2030554"/>
            <a:ext cx="3002400" cy="720000"/>
          </a:xfrm>
        </p:spPr>
        <p:txBody>
          <a:bodyPr/>
          <a:lstStyle/>
          <a:p>
            <a:r>
              <a:rPr lang="fa-IR" sz="2400" b="1" dirty="0">
                <a:cs typeface="B Zar" panose="00000400000000000000" pitchFamily="2" charset="-78"/>
              </a:rPr>
              <a:t>یخبندان</a:t>
            </a:r>
          </a:p>
        </p:txBody>
      </p:sp>
      <p:pic>
        <p:nvPicPr>
          <p:cNvPr id="15" name="Graphic 14" descr="Snow">
            <a:extLst>
              <a:ext uri="{FF2B5EF4-FFF2-40B4-BE49-F238E27FC236}">
                <a16:creationId xmlns:a16="http://schemas.microsoft.com/office/drawing/2014/main" id="{826EFCC2-5E7E-4BC9-AD4F-D9957E2206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83" y="1579220"/>
            <a:ext cx="914400" cy="914400"/>
          </a:xfrm>
          <a:prstGeom prst="rect">
            <a:avLst/>
          </a:prstGeom>
        </p:spPr>
      </p:pic>
      <p:pic>
        <p:nvPicPr>
          <p:cNvPr id="19" name="Graphic 18" descr="Lightning">
            <a:extLst>
              <a:ext uri="{FF2B5EF4-FFF2-40B4-BE49-F238E27FC236}">
                <a16:creationId xmlns:a16="http://schemas.microsoft.com/office/drawing/2014/main" id="{B3312DB8-4CA9-4638-B28F-F78F96FE2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9040" y="4769429"/>
            <a:ext cx="914400" cy="914400"/>
          </a:xfrm>
          <a:prstGeom prst="rect">
            <a:avLst/>
          </a:prstGeom>
        </p:spPr>
      </p:pic>
      <p:pic>
        <p:nvPicPr>
          <p:cNvPr id="27" name="Graphic 26" descr="Snowflake">
            <a:extLst>
              <a:ext uri="{FF2B5EF4-FFF2-40B4-BE49-F238E27FC236}">
                <a16:creationId xmlns:a16="http://schemas.microsoft.com/office/drawing/2014/main" id="{A0D80C88-595C-4EA4-884D-432AD12DD5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2599" y="3143227"/>
            <a:ext cx="914400" cy="914400"/>
          </a:xfrm>
          <a:prstGeom prst="rect">
            <a:avLst/>
          </a:prstGeom>
        </p:spPr>
      </p:pic>
    </p:spTree>
    <p:extLst>
      <p:ext uri="{BB962C8B-B14F-4D97-AF65-F5344CB8AC3E}">
        <p14:creationId xmlns:p14="http://schemas.microsoft.com/office/powerpoint/2010/main" val="649006679"/>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ater, waves, sandy shore">
            <a:extLst>
              <a:ext uri="{FF2B5EF4-FFF2-40B4-BE49-F238E27FC236}">
                <a16:creationId xmlns:a16="http://schemas.microsoft.com/office/drawing/2014/main" id="{3C93D08A-A6C3-0E48-9CD7-3960B2A050BE}"/>
              </a:ext>
            </a:extLst>
          </p:cNvPr>
          <p:cNvPicPr>
            <a:picLocks noGrp="1" noChangeAspect="1"/>
          </p:cNvPicPr>
          <p:nvPr>
            <p:ph type="pic" sz="quarter" idx="27"/>
          </p:nvPr>
        </p:nvPicPr>
        <p:blipFill>
          <a:blip r:embed="rId3"/>
          <a:srcRect t="89" b="89"/>
          <a:stretch>
            <a:fillRect/>
          </a:stretch>
        </p:blipFill>
        <p:spPr>
          <a:xfrm>
            <a:off x="105351" y="496139"/>
            <a:ext cx="6208364" cy="6275148"/>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pPr algn="r"/>
            <a:r>
              <a:rPr lang="fa-IR" sz="2800" b="1" dirty="0">
                <a:cs typeface="B Zar" panose="00000400000000000000" pitchFamily="2" charset="-78"/>
              </a:rPr>
              <a:t>حوادث قابل پیش بینی در نرم افزار</a:t>
            </a:r>
            <a:endParaRPr lang="en-US" sz="2800" b="1" dirty="0">
              <a:cs typeface="B Zar" panose="00000400000000000000" pitchFamily="2" charset="-78"/>
            </a:endParaRPr>
          </a:p>
        </p:txBody>
      </p:sp>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8785329" y="1363220"/>
            <a:ext cx="3002400" cy="432000"/>
          </a:xfrm>
        </p:spPr>
        <p:txBody>
          <a:bodyPr/>
          <a:lstStyle/>
          <a:p>
            <a:r>
              <a:rPr lang="fa-IR" sz="2400" dirty="0">
                <a:cs typeface="B Zar" panose="00000400000000000000" pitchFamily="2" charset="-78"/>
              </a:rPr>
              <a:t>خشکسالی</a:t>
            </a:r>
            <a:endParaRPr lang="en-US" sz="2000" dirty="0">
              <a:cs typeface="B Zar" panose="00000400000000000000" pitchFamily="2" charset="-78"/>
            </a:endParaRPr>
          </a:p>
        </p:txBody>
      </p:sp>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14075774" y="1598554"/>
            <a:ext cx="3002400" cy="432000"/>
          </a:xfrm>
        </p:spPr>
        <p:txBody>
          <a:bodyPr/>
          <a:lstStyle/>
          <a:p>
            <a:r>
              <a:rPr lang="fa-IR" sz="2400" dirty="0">
                <a:cs typeface="B Zar" panose="00000400000000000000" pitchFamily="2" charset="-78"/>
              </a:rPr>
              <a:t>گرمازدگی</a:t>
            </a:r>
            <a:endParaRPr lang="en-US" sz="2400" dirty="0">
              <a:cs typeface="B Zar" panose="00000400000000000000" pitchFamily="2" charset="-78"/>
            </a:endParaRPr>
          </a:p>
        </p:txBody>
      </p:sp>
      <p:sp>
        <p:nvSpPr>
          <p:cNvPr id="76" name="Text Placeholder 3">
            <a:extLst>
              <a:ext uri="{FF2B5EF4-FFF2-40B4-BE49-F238E27FC236}">
                <a16:creationId xmlns:a16="http://schemas.microsoft.com/office/drawing/2014/main" id="{4BB1D872-AE86-6841-98FC-E66E618311AB}"/>
              </a:ext>
            </a:extLst>
          </p:cNvPr>
          <p:cNvSpPr>
            <a:spLocks noGrp="1"/>
          </p:cNvSpPr>
          <p:nvPr>
            <p:ph type="body" sz="quarter" idx="12"/>
          </p:nvPr>
        </p:nvSpPr>
        <p:spPr>
          <a:xfrm>
            <a:off x="8925969" y="3008585"/>
            <a:ext cx="2001317" cy="720000"/>
          </a:xfrm>
        </p:spPr>
        <p:txBody>
          <a:bodyPr/>
          <a:lstStyle/>
          <a:p>
            <a:r>
              <a:rPr lang="fa-IR" sz="2400" b="1" dirty="0">
                <a:cs typeface="B Zar" panose="00000400000000000000" pitchFamily="2" charset="-78"/>
              </a:rPr>
              <a:t>سرما زدگی</a:t>
            </a:r>
          </a:p>
          <a:p>
            <a:r>
              <a:rPr lang="fa-IR" sz="2400" b="1" dirty="0">
                <a:cs typeface="B Zar" panose="00000400000000000000" pitchFamily="2" charset="-78"/>
              </a:rPr>
              <a:t>آفتاب سوختگی</a:t>
            </a:r>
            <a:endParaRPr lang="en-US" sz="2400" b="1" dirty="0">
              <a:cs typeface="B Zar" panose="00000400000000000000" pitchFamily="2" charset="-78"/>
            </a:endParaRPr>
          </a:p>
        </p:txBody>
      </p:sp>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8709969" y="4337429"/>
            <a:ext cx="3002400" cy="432000"/>
          </a:xfrm>
        </p:spPr>
        <p:txBody>
          <a:bodyPr/>
          <a:lstStyle/>
          <a:p>
            <a:r>
              <a:rPr lang="fa-IR" sz="2400" dirty="0">
                <a:cs typeface="B Zar" panose="00000400000000000000" pitchFamily="2" charset="-78"/>
              </a:rPr>
              <a:t>سیل و تگرگ</a:t>
            </a:r>
            <a:endParaRPr lang="en-US" sz="2400" dirty="0">
              <a:cs typeface="B Zar" panose="00000400000000000000" pitchFamily="2" charset="-78"/>
            </a:endParaRPr>
          </a:p>
        </p:txBody>
      </p:sp>
      <p:sp>
        <p:nvSpPr>
          <p:cNvPr id="77" name="Text Placeholder 4">
            <a:extLst>
              <a:ext uri="{FF2B5EF4-FFF2-40B4-BE49-F238E27FC236}">
                <a16:creationId xmlns:a16="http://schemas.microsoft.com/office/drawing/2014/main" id="{428D8FC0-4DC8-7F4A-AA1F-F12F19656FDD}"/>
              </a:ext>
            </a:extLst>
          </p:cNvPr>
          <p:cNvSpPr>
            <a:spLocks noGrp="1"/>
          </p:cNvSpPr>
          <p:nvPr>
            <p:ph type="body" sz="quarter" idx="13"/>
          </p:nvPr>
        </p:nvSpPr>
        <p:spPr>
          <a:xfrm>
            <a:off x="4323155" y="9228465"/>
            <a:ext cx="2001317" cy="720000"/>
          </a:xfrm>
        </p:spPr>
        <p:txBody>
          <a:bodyPr/>
          <a:lstStyle/>
          <a:p>
            <a:r>
              <a:rPr lang="fa-IR" sz="2400" b="1" dirty="0">
                <a:latin typeface="+mj-lt"/>
                <a:cs typeface="B Zar" panose="00000400000000000000" pitchFamily="2" charset="-78"/>
              </a:rPr>
              <a:t>طوفان</a:t>
            </a:r>
          </a:p>
          <a:p>
            <a:r>
              <a:rPr lang="fa-IR" sz="2400" b="1" dirty="0">
                <a:latin typeface="+mj-lt"/>
                <a:cs typeface="B Zar" panose="00000400000000000000" pitchFamily="2" charset="-78"/>
              </a:rPr>
              <a:t>بادزدگی</a:t>
            </a:r>
            <a:endParaRPr lang="en-US" sz="2400" b="1" dirty="0">
              <a:latin typeface="+mj-lt"/>
              <a:cs typeface="B Zar" panose="00000400000000000000" pitchFamily="2" charset="-78"/>
            </a:endParaRP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18</a:t>
            </a:fld>
            <a:endParaRPr lang="en-US" dirty="0"/>
          </a:p>
        </p:txBody>
      </p:sp>
      <p:sp>
        <p:nvSpPr>
          <p:cNvPr id="5" name="Text Placeholder 4">
            <a:extLst>
              <a:ext uri="{FF2B5EF4-FFF2-40B4-BE49-F238E27FC236}">
                <a16:creationId xmlns:a16="http://schemas.microsoft.com/office/drawing/2014/main" id="{EF2E5FAB-9749-450B-8253-9FF9E0B71B66}"/>
              </a:ext>
            </a:extLst>
          </p:cNvPr>
          <p:cNvSpPr>
            <a:spLocks noGrp="1"/>
          </p:cNvSpPr>
          <p:nvPr>
            <p:ph type="body" sz="quarter" idx="21"/>
          </p:nvPr>
        </p:nvSpPr>
        <p:spPr>
          <a:xfrm>
            <a:off x="8925969" y="1975239"/>
            <a:ext cx="3002400" cy="720000"/>
          </a:xfrm>
        </p:spPr>
        <p:txBody>
          <a:bodyPr/>
          <a:lstStyle/>
          <a:p>
            <a:r>
              <a:rPr lang="fa-IR" sz="2400" b="1" dirty="0">
                <a:cs typeface="B Zar" panose="00000400000000000000" pitchFamily="2" charset="-78"/>
              </a:rPr>
              <a:t>یخبندان</a:t>
            </a:r>
          </a:p>
        </p:txBody>
      </p:sp>
      <p:pic>
        <p:nvPicPr>
          <p:cNvPr id="15" name="Graphic 14" descr="Snow">
            <a:extLst>
              <a:ext uri="{FF2B5EF4-FFF2-40B4-BE49-F238E27FC236}">
                <a16:creationId xmlns:a16="http://schemas.microsoft.com/office/drawing/2014/main" id="{826EFCC2-5E7E-4BC9-AD4F-D9957E2206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83" y="1579220"/>
            <a:ext cx="914400" cy="914400"/>
          </a:xfrm>
          <a:prstGeom prst="rect">
            <a:avLst/>
          </a:prstGeom>
        </p:spPr>
      </p:pic>
      <p:pic>
        <p:nvPicPr>
          <p:cNvPr id="19" name="Graphic 18" descr="Lightning">
            <a:extLst>
              <a:ext uri="{FF2B5EF4-FFF2-40B4-BE49-F238E27FC236}">
                <a16:creationId xmlns:a16="http://schemas.microsoft.com/office/drawing/2014/main" id="{B3312DB8-4CA9-4638-B28F-F78F96FE2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9040" y="4769429"/>
            <a:ext cx="914400" cy="914400"/>
          </a:xfrm>
          <a:prstGeom prst="rect">
            <a:avLst/>
          </a:prstGeom>
        </p:spPr>
      </p:pic>
      <p:pic>
        <p:nvPicPr>
          <p:cNvPr id="27" name="Graphic 26" descr="Snowflake">
            <a:extLst>
              <a:ext uri="{FF2B5EF4-FFF2-40B4-BE49-F238E27FC236}">
                <a16:creationId xmlns:a16="http://schemas.microsoft.com/office/drawing/2014/main" id="{A0D80C88-595C-4EA4-884D-432AD12DD5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2599" y="3143227"/>
            <a:ext cx="914400" cy="914400"/>
          </a:xfrm>
          <a:prstGeom prst="rect">
            <a:avLst/>
          </a:prstGeom>
        </p:spPr>
      </p:pic>
    </p:spTree>
    <p:extLst>
      <p:ext uri="{BB962C8B-B14F-4D97-AF65-F5344CB8AC3E}">
        <p14:creationId xmlns:p14="http://schemas.microsoft.com/office/powerpoint/2010/main" val="1979341667"/>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ater, waves, sandy shore">
            <a:extLst>
              <a:ext uri="{FF2B5EF4-FFF2-40B4-BE49-F238E27FC236}">
                <a16:creationId xmlns:a16="http://schemas.microsoft.com/office/drawing/2014/main" id="{3C93D08A-A6C3-0E48-9CD7-3960B2A050BE}"/>
              </a:ext>
            </a:extLst>
          </p:cNvPr>
          <p:cNvPicPr>
            <a:picLocks noGrp="1" noChangeAspect="1"/>
          </p:cNvPicPr>
          <p:nvPr>
            <p:ph type="pic" sz="quarter" idx="27"/>
          </p:nvPr>
        </p:nvPicPr>
        <p:blipFill>
          <a:blip r:embed="rId3"/>
          <a:srcRect t="89" b="89"/>
          <a:stretch>
            <a:fillRect/>
          </a:stretch>
        </p:blipFill>
        <p:spPr>
          <a:xfrm>
            <a:off x="105351" y="496139"/>
            <a:ext cx="6208364" cy="6275148"/>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pPr algn="r"/>
            <a:r>
              <a:rPr lang="fa-IR" sz="2800" b="1" dirty="0">
                <a:cs typeface="B Zar" panose="00000400000000000000" pitchFamily="2" charset="-78"/>
              </a:rPr>
              <a:t>حوادث قابل پیش بینی در نرم افزار</a:t>
            </a:r>
            <a:endParaRPr lang="en-US" sz="2800" b="1" dirty="0">
              <a:cs typeface="B Zar" panose="00000400000000000000" pitchFamily="2" charset="-78"/>
            </a:endParaRPr>
          </a:p>
        </p:txBody>
      </p:sp>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8785329" y="1363220"/>
            <a:ext cx="3002400" cy="432000"/>
          </a:xfrm>
        </p:spPr>
        <p:txBody>
          <a:bodyPr/>
          <a:lstStyle/>
          <a:p>
            <a:r>
              <a:rPr lang="fa-IR" sz="2400" dirty="0">
                <a:cs typeface="B Zar" panose="00000400000000000000" pitchFamily="2" charset="-78"/>
              </a:rPr>
              <a:t>خشکسالی</a:t>
            </a:r>
            <a:endParaRPr lang="en-US" sz="2000" dirty="0">
              <a:cs typeface="B Zar" panose="00000400000000000000" pitchFamily="2" charset="-78"/>
            </a:endParaRPr>
          </a:p>
        </p:txBody>
      </p:sp>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14075774" y="1598554"/>
            <a:ext cx="3002400" cy="432000"/>
          </a:xfrm>
        </p:spPr>
        <p:txBody>
          <a:bodyPr/>
          <a:lstStyle/>
          <a:p>
            <a:r>
              <a:rPr lang="fa-IR" sz="2400" dirty="0">
                <a:cs typeface="B Zar" panose="00000400000000000000" pitchFamily="2" charset="-78"/>
              </a:rPr>
              <a:t>گرمازدگی</a:t>
            </a:r>
            <a:endParaRPr lang="en-US" sz="2400" dirty="0">
              <a:cs typeface="B Zar" panose="00000400000000000000" pitchFamily="2" charset="-78"/>
            </a:endParaRPr>
          </a:p>
        </p:txBody>
      </p:sp>
      <p:sp>
        <p:nvSpPr>
          <p:cNvPr id="76" name="Text Placeholder 3">
            <a:extLst>
              <a:ext uri="{FF2B5EF4-FFF2-40B4-BE49-F238E27FC236}">
                <a16:creationId xmlns:a16="http://schemas.microsoft.com/office/drawing/2014/main" id="{4BB1D872-AE86-6841-98FC-E66E618311AB}"/>
              </a:ext>
            </a:extLst>
          </p:cNvPr>
          <p:cNvSpPr>
            <a:spLocks noGrp="1"/>
          </p:cNvSpPr>
          <p:nvPr>
            <p:ph type="body" sz="quarter" idx="12"/>
          </p:nvPr>
        </p:nvSpPr>
        <p:spPr>
          <a:xfrm>
            <a:off x="8925969" y="3008585"/>
            <a:ext cx="2001317" cy="720000"/>
          </a:xfrm>
        </p:spPr>
        <p:txBody>
          <a:bodyPr/>
          <a:lstStyle/>
          <a:p>
            <a:r>
              <a:rPr lang="fa-IR" sz="2400" b="1" dirty="0">
                <a:cs typeface="B Zar" panose="00000400000000000000" pitchFamily="2" charset="-78"/>
              </a:rPr>
              <a:t>سرما زدگی</a:t>
            </a:r>
          </a:p>
          <a:p>
            <a:r>
              <a:rPr lang="fa-IR" sz="2400" b="1" dirty="0">
                <a:cs typeface="B Zar" panose="00000400000000000000" pitchFamily="2" charset="-78"/>
              </a:rPr>
              <a:t>آفتاب سوختگی</a:t>
            </a:r>
            <a:endParaRPr lang="en-US" sz="2400" b="1" dirty="0">
              <a:cs typeface="B Zar" panose="00000400000000000000" pitchFamily="2" charset="-78"/>
            </a:endParaRPr>
          </a:p>
        </p:txBody>
      </p:sp>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8709969" y="4337429"/>
            <a:ext cx="3002400" cy="432000"/>
          </a:xfrm>
        </p:spPr>
        <p:txBody>
          <a:bodyPr/>
          <a:lstStyle/>
          <a:p>
            <a:r>
              <a:rPr lang="fa-IR" sz="2400" dirty="0">
                <a:cs typeface="B Zar" panose="00000400000000000000" pitchFamily="2" charset="-78"/>
              </a:rPr>
              <a:t>سیل و تگرگ</a:t>
            </a:r>
            <a:endParaRPr lang="en-US" sz="2400" dirty="0">
              <a:cs typeface="B Zar" panose="00000400000000000000" pitchFamily="2" charset="-78"/>
            </a:endParaRPr>
          </a:p>
        </p:txBody>
      </p:sp>
      <p:sp>
        <p:nvSpPr>
          <p:cNvPr id="77" name="Text Placeholder 4">
            <a:extLst>
              <a:ext uri="{FF2B5EF4-FFF2-40B4-BE49-F238E27FC236}">
                <a16:creationId xmlns:a16="http://schemas.microsoft.com/office/drawing/2014/main" id="{428D8FC0-4DC8-7F4A-AA1F-F12F19656FDD}"/>
              </a:ext>
            </a:extLst>
          </p:cNvPr>
          <p:cNvSpPr>
            <a:spLocks noGrp="1"/>
          </p:cNvSpPr>
          <p:nvPr>
            <p:ph type="body" sz="quarter" idx="13"/>
          </p:nvPr>
        </p:nvSpPr>
        <p:spPr>
          <a:xfrm>
            <a:off x="8709969" y="4858375"/>
            <a:ext cx="2001317" cy="720000"/>
          </a:xfrm>
        </p:spPr>
        <p:txBody>
          <a:bodyPr/>
          <a:lstStyle/>
          <a:p>
            <a:r>
              <a:rPr lang="fa-IR" sz="2400" b="1" dirty="0">
                <a:latin typeface="+mj-lt"/>
                <a:cs typeface="B Zar" panose="00000400000000000000" pitchFamily="2" charset="-78"/>
              </a:rPr>
              <a:t>طوفان</a:t>
            </a:r>
          </a:p>
          <a:p>
            <a:r>
              <a:rPr lang="fa-IR" sz="2400" b="1" dirty="0">
                <a:latin typeface="+mj-lt"/>
                <a:cs typeface="B Zar" panose="00000400000000000000" pitchFamily="2" charset="-78"/>
              </a:rPr>
              <a:t>بادزدگی</a:t>
            </a:r>
            <a:endParaRPr lang="en-US" sz="2400" b="1" dirty="0">
              <a:latin typeface="+mj-lt"/>
              <a:cs typeface="B Zar" panose="00000400000000000000" pitchFamily="2" charset="-78"/>
            </a:endParaRP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19</a:t>
            </a:fld>
            <a:endParaRPr lang="en-US" dirty="0"/>
          </a:p>
        </p:txBody>
      </p:sp>
      <p:sp>
        <p:nvSpPr>
          <p:cNvPr id="5" name="Text Placeholder 4">
            <a:extLst>
              <a:ext uri="{FF2B5EF4-FFF2-40B4-BE49-F238E27FC236}">
                <a16:creationId xmlns:a16="http://schemas.microsoft.com/office/drawing/2014/main" id="{EF2E5FAB-9749-450B-8253-9FF9E0B71B66}"/>
              </a:ext>
            </a:extLst>
          </p:cNvPr>
          <p:cNvSpPr>
            <a:spLocks noGrp="1"/>
          </p:cNvSpPr>
          <p:nvPr>
            <p:ph type="body" sz="quarter" idx="21"/>
          </p:nvPr>
        </p:nvSpPr>
        <p:spPr>
          <a:xfrm>
            <a:off x="8925969" y="1975239"/>
            <a:ext cx="3002400" cy="720000"/>
          </a:xfrm>
        </p:spPr>
        <p:txBody>
          <a:bodyPr/>
          <a:lstStyle/>
          <a:p>
            <a:r>
              <a:rPr lang="fa-IR" sz="2400" b="1" dirty="0">
                <a:cs typeface="B Zar" panose="00000400000000000000" pitchFamily="2" charset="-78"/>
              </a:rPr>
              <a:t>یخبندان</a:t>
            </a:r>
          </a:p>
        </p:txBody>
      </p:sp>
      <p:pic>
        <p:nvPicPr>
          <p:cNvPr id="15" name="Graphic 14" descr="Snow">
            <a:extLst>
              <a:ext uri="{FF2B5EF4-FFF2-40B4-BE49-F238E27FC236}">
                <a16:creationId xmlns:a16="http://schemas.microsoft.com/office/drawing/2014/main" id="{826EFCC2-5E7E-4BC9-AD4F-D9957E2206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83" y="1579220"/>
            <a:ext cx="914400" cy="914400"/>
          </a:xfrm>
          <a:prstGeom prst="rect">
            <a:avLst/>
          </a:prstGeom>
        </p:spPr>
      </p:pic>
      <p:pic>
        <p:nvPicPr>
          <p:cNvPr id="19" name="Graphic 18" descr="Lightning">
            <a:extLst>
              <a:ext uri="{FF2B5EF4-FFF2-40B4-BE49-F238E27FC236}">
                <a16:creationId xmlns:a16="http://schemas.microsoft.com/office/drawing/2014/main" id="{B3312DB8-4CA9-4638-B28F-F78F96FE2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9040" y="4769429"/>
            <a:ext cx="914400" cy="914400"/>
          </a:xfrm>
          <a:prstGeom prst="rect">
            <a:avLst/>
          </a:prstGeom>
        </p:spPr>
      </p:pic>
      <p:pic>
        <p:nvPicPr>
          <p:cNvPr id="27" name="Graphic 26" descr="Snowflake">
            <a:extLst>
              <a:ext uri="{FF2B5EF4-FFF2-40B4-BE49-F238E27FC236}">
                <a16:creationId xmlns:a16="http://schemas.microsoft.com/office/drawing/2014/main" id="{A0D80C88-595C-4EA4-884D-432AD12DD5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2599" y="3143227"/>
            <a:ext cx="914400" cy="914400"/>
          </a:xfrm>
          <a:prstGeom prst="rect">
            <a:avLst/>
          </a:prstGeom>
        </p:spPr>
      </p:pic>
    </p:spTree>
    <p:extLst>
      <p:ext uri="{BB962C8B-B14F-4D97-AF65-F5344CB8AC3E}">
        <p14:creationId xmlns:p14="http://schemas.microsoft.com/office/powerpoint/2010/main" val="3251257504"/>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1466193" y="-700569"/>
            <a:ext cx="14582082" cy="811036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2002220"/>
            <a:ext cx="6574221" cy="2153801"/>
          </a:xfrm>
        </p:spPr>
        <p:txBody>
          <a:bodyPr/>
          <a:lstStyle/>
          <a:p>
            <a:pPr algn="ctr"/>
            <a:br>
              <a:rPr lang="fa-IR" sz="3600" dirty="0">
                <a:cs typeface="B Yekan" panose="00000400000000000000" pitchFamily="2" charset="-78"/>
              </a:rPr>
            </a:br>
            <a:r>
              <a:rPr lang="fa-IR" sz="3600" dirty="0">
                <a:cs typeface="B Yekan" panose="00000400000000000000" pitchFamily="2" charset="-78"/>
              </a:rPr>
              <a:t> مزرعــــه مـــــــــــن</a:t>
            </a:r>
            <a:endParaRPr lang="en-US" sz="3600" dirty="0">
              <a:cs typeface="B Yekan" panose="00000400000000000000" pitchFamily="2" charset="-78"/>
            </a:endParaRP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153578"/>
            <a:ext cx="6574221" cy="828325"/>
          </a:xfrm>
        </p:spPr>
        <p:txBody>
          <a:bodyPr/>
          <a:lstStyle/>
          <a:p>
            <a:pPr>
              <a:lnSpc>
                <a:spcPct val="150000"/>
              </a:lnSpc>
            </a:pPr>
            <a:r>
              <a:rPr lang="fa-IR" sz="2400" dirty="0">
                <a:cs typeface="B Yekan" panose="00000400000000000000" pitchFamily="2" charset="-78"/>
              </a:rPr>
              <a:t>سامانه کنترل هوشمند باغ ها و زمین های کشاورزی</a:t>
            </a:r>
            <a:endParaRPr lang="en-US" dirty="0"/>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40647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278BD0F-568F-4569-BFD9-75C0E7636B22}"/>
              </a:ext>
            </a:extLst>
          </p:cNvPr>
          <p:cNvPicPr>
            <a:picLocks noChangeAspect="1"/>
          </p:cNvPicPr>
          <p:nvPr/>
        </p:nvPicPr>
        <p:blipFill>
          <a:blip r:embed="rId4"/>
          <a:stretch>
            <a:fillRect/>
          </a:stretch>
        </p:blipFill>
        <p:spPr>
          <a:xfrm>
            <a:off x="2046725" y="2002220"/>
            <a:ext cx="3163051" cy="1316466"/>
          </a:xfrm>
          <a:prstGeom prst="rect">
            <a:avLst/>
          </a:prstGeom>
        </p:spPr>
      </p:pic>
    </p:spTree>
    <p:extLst>
      <p:ext uri="{BB962C8B-B14F-4D97-AF65-F5344CB8AC3E}">
        <p14:creationId xmlns:p14="http://schemas.microsoft.com/office/powerpoint/2010/main" val="3405364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ater, waves, sandy shore">
            <a:extLst>
              <a:ext uri="{FF2B5EF4-FFF2-40B4-BE49-F238E27FC236}">
                <a16:creationId xmlns:a16="http://schemas.microsoft.com/office/drawing/2014/main" id="{3C93D08A-A6C3-0E48-9CD7-3960B2A050BE}"/>
              </a:ext>
            </a:extLst>
          </p:cNvPr>
          <p:cNvPicPr>
            <a:picLocks noGrp="1" noChangeAspect="1"/>
          </p:cNvPicPr>
          <p:nvPr>
            <p:ph type="pic" sz="quarter" idx="27"/>
          </p:nvPr>
        </p:nvPicPr>
        <p:blipFill>
          <a:blip r:embed="rId3"/>
          <a:srcRect t="89" b="89"/>
          <a:stretch>
            <a:fillRect/>
          </a:stretch>
        </p:blipFill>
        <p:spPr>
          <a:xfrm>
            <a:off x="105351" y="496139"/>
            <a:ext cx="6208364" cy="6275148"/>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pPr algn="r"/>
            <a:r>
              <a:rPr lang="fa-IR" sz="2800" b="1" dirty="0">
                <a:cs typeface="B Zar" panose="00000400000000000000" pitchFamily="2" charset="-78"/>
              </a:rPr>
              <a:t>حوادث قابل پیش بینی در نرم افزار</a:t>
            </a:r>
            <a:endParaRPr lang="en-US" sz="2800" b="1" dirty="0">
              <a:cs typeface="B Zar" panose="00000400000000000000" pitchFamily="2" charset="-78"/>
            </a:endParaRPr>
          </a:p>
        </p:txBody>
      </p:sp>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fa-IR" sz="2400" dirty="0">
                <a:cs typeface="B Zar" panose="00000400000000000000" pitchFamily="2" charset="-78"/>
              </a:rPr>
              <a:t>خشکسالی</a:t>
            </a:r>
            <a:endParaRPr lang="en-US" sz="2000" dirty="0">
              <a:cs typeface="B Zar" panose="00000400000000000000" pitchFamily="2" charset="-78"/>
            </a:endParaRPr>
          </a:p>
        </p:txBody>
      </p:sp>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8768283" y="2857564"/>
            <a:ext cx="3002400" cy="432000"/>
          </a:xfrm>
        </p:spPr>
        <p:txBody>
          <a:bodyPr/>
          <a:lstStyle/>
          <a:p>
            <a:r>
              <a:rPr lang="fa-IR" sz="2400" dirty="0">
                <a:cs typeface="B Zar" panose="00000400000000000000" pitchFamily="2" charset="-78"/>
              </a:rPr>
              <a:t>گرمازدگی</a:t>
            </a:r>
            <a:endParaRPr lang="en-US" sz="2400" dirty="0">
              <a:cs typeface="B Zar" panose="00000400000000000000" pitchFamily="2" charset="-78"/>
            </a:endParaRPr>
          </a:p>
        </p:txBody>
      </p:sp>
      <p:sp>
        <p:nvSpPr>
          <p:cNvPr id="76" name="Text Placeholder 3">
            <a:extLst>
              <a:ext uri="{FF2B5EF4-FFF2-40B4-BE49-F238E27FC236}">
                <a16:creationId xmlns:a16="http://schemas.microsoft.com/office/drawing/2014/main" id="{4BB1D872-AE86-6841-98FC-E66E618311AB}"/>
              </a:ext>
            </a:extLst>
          </p:cNvPr>
          <p:cNvSpPr>
            <a:spLocks noGrp="1"/>
          </p:cNvSpPr>
          <p:nvPr>
            <p:ph type="body" sz="quarter" idx="12"/>
          </p:nvPr>
        </p:nvSpPr>
        <p:spPr>
          <a:xfrm>
            <a:off x="8768283" y="3340093"/>
            <a:ext cx="2001317" cy="720000"/>
          </a:xfrm>
        </p:spPr>
        <p:txBody>
          <a:bodyPr/>
          <a:lstStyle/>
          <a:p>
            <a:r>
              <a:rPr lang="fa-IR" sz="2400" b="1" dirty="0">
                <a:cs typeface="B Zar" panose="00000400000000000000" pitchFamily="2" charset="-78"/>
              </a:rPr>
              <a:t>سرما زدگی</a:t>
            </a:r>
          </a:p>
          <a:p>
            <a:r>
              <a:rPr lang="fa-IR" sz="2400" b="1" dirty="0">
                <a:cs typeface="B Zar" panose="00000400000000000000" pitchFamily="2" charset="-78"/>
              </a:rPr>
              <a:t>آفتاب سوختگی</a:t>
            </a:r>
            <a:endParaRPr lang="en-US" sz="2400" b="1" dirty="0">
              <a:cs typeface="B Zar" panose="00000400000000000000" pitchFamily="2" charset="-78"/>
            </a:endParaRPr>
          </a:p>
        </p:txBody>
      </p:sp>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fa-IR" sz="2400" dirty="0">
                <a:cs typeface="B Zar" panose="00000400000000000000" pitchFamily="2" charset="-78"/>
              </a:rPr>
              <a:t>سیل و تگرگ</a:t>
            </a:r>
            <a:endParaRPr lang="en-US" sz="2400" dirty="0">
              <a:cs typeface="B Zar" panose="00000400000000000000" pitchFamily="2" charset="-78"/>
            </a:endParaRPr>
          </a:p>
        </p:txBody>
      </p:sp>
      <p:sp>
        <p:nvSpPr>
          <p:cNvPr id="77" name="Text Placeholder 4">
            <a:extLst>
              <a:ext uri="{FF2B5EF4-FFF2-40B4-BE49-F238E27FC236}">
                <a16:creationId xmlns:a16="http://schemas.microsoft.com/office/drawing/2014/main" id="{428D8FC0-4DC8-7F4A-AA1F-F12F19656FDD}"/>
              </a:ext>
            </a:extLst>
          </p:cNvPr>
          <p:cNvSpPr>
            <a:spLocks noGrp="1"/>
          </p:cNvSpPr>
          <p:nvPr>
            <p:ph type="body" sz="quarter" idx="13"/>
          </p:nvPr>
        </p:nvSpPr>
        <p:spPr>
          <a:xfrm>
            <a:off x="8768283" y="4980929"/>
            <a:ext cx="2001317" cy="720000"/>
          </a:xfrm>
        </p:spPr>
        <p:txBody>
          <a:bodyPr/>
          <a:lstStyle/>
          <a:p>
            <a:r>
              <a:rPr lang="fa-IR" sz="2400" b="1" dirty="0">
                <a:latin typeface="+mj-lt"/>
                <a:cs typeface="B Zar" panose="00000400000000000000" pitchFamily="2" charset="-78"/>
              </a:rPr>
              <a:t>طوفان</a:t>
            </a:r>
          </a:p>
          <a:p>
            <a:r>
              <a:rPr lang="fa-IR" sz="2400" b="1" dirty="0">
                <a:latin typeface="+mj-lt"/>
                <a:cs typeface="B Zar" panose="00000400000000000000" pitchFamily="2" charset="-78"/>
              </a:rPr>
              <a:t>بادزدگی</a:t>
            </a:r>
            <a:endParaRPr lang="en-US" sz="2400" b="1" dirty="0">
              <a:latin typeface="+mj-lt"/>
              <a:cs typeface="B Zar" panose="00000400000000000000" pitchFamily="2" charset="-78"/>
            </a:endParaRP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20</a:t>
            </a:fld>
            <a:endParaRPr lang="en-US" dirty="0"/>
          </a:p>
        </p:txBody>
      </p:sp>
      <p:sp>
        <p:nvSpPr>
          <p:cNvPr id="5" name="Text Placeholder 4">
            <a:extLst>
              <a:ext uri="{FF2B5EF4-FFF2-40B4-BE49-F238E27FC236}">
                <a16:creationId xmlns:a16="http://schemas.microsoft.com/office/drawing/2014/main" id="{EF2E5FAB-9749-450B-8253-9FF9E0B71B66}"/>
              </a:ext>
            </a:extLst>
          </p:cNvPr>
          <p:cNvSpPr>
            <a:spLocks noGrp="1"/>
          </p:cNvSpPr>
          <p:nvPr>
            <p:ph type="body" sz="quarter" idx="21"/>
          </p:nvPr>
        </p:nvSpPr>
        <p:spPr/>
        <p:txBody>
          <a:bodyPr/>
          <a:lstStyle/>
          <a:p>
            <a:r>
              <a:rPr lang="fa-IR" sz="2400" b="1" dirty="0">
                <a:cs typeface="B Zar" panose="00000400000000000000" pitchFamily="2" charset="-78"/>
              </a:rPr>
              <a:t>یخبندان</a:t>
            </a:r>
          </a:p>
        </p:txBody>
      </p:sp>
      <p:pic>
        <p:nvPicPr>
          <p:cNvPr id="15" name="Graphic 14" descr="Snow">
            <a:extLst>
              <a:ext uri="{FF2B5EF4-FFF2-40B4-BE49-F238E27FC236}">
                <a16:creationId xmlns:a16="http://schemas.microsoft.com/office/drawing/2014/main" id="{826EFCC2-5E7E-4BC9-AD4F-D9957E2206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83" y="1579220"/>
            <a:ext cx="914400" cy="914400"/>
          </a:xfrm>
          <a:prstGeom prst="rect">
            <a:avLst/>
          </a:prstGeom>
        </p:spPr>
      </p:pic>
      <p:pic>
        <p:nvPicPr>
          <p:cNvPr id="19" name="Graphic 18" descr="Lightning">
            <a:extLst>
              <a:ext uri="{FF2B5EF4-FFF2-40B4-BE49-F238E27FC236}">
                <a16:creationId xmlns:a16="http://schemas.microsoft.com/office/drawing/2014/main" id="{B3312DB8-4CA9-4638-B28F-F78F96FE2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9040" y="4769429"/>
            <a:ext cx="914400" cy="914400"/>
          </a:xfrm>
          <a:prstGeom prst="rect">
            <a:avLst/>
          </a:prstGeom>
        </p:spPr>
      </p:pic>
      <p:pic>
        <p:nvPicPr>
          <p:cNvPr id="27" name="Graphic 26" descr="Snowflake">
            <a:extLst>
              <a:ext uri="{FF2B5EF4-FFF2-40B4-BE49-F238E27FC236}">
                <a16:creationId xmlns:a16="http://schemas.microsoft.com/office/drawing/2014/main" id="{A0D80C88-595C-4EA4-884D-432AD12DD5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2599" y="3143227"/>
            <a:ext cx="914400" cy="914400"/>
          </a:xfrm>
          <a:prstGeom prst="rect">
            <a:avLst/>
          </a:prstGeom>
        </p:spPr>
      </p:pic>
    </p:spTree>
    <p:extLst>
      <p:ext uri="{BB962C8B-B14F-4D97-AF65-F5344CB8AC3E}">
        <p14:creationId xmlns:p14="http://schemas.microsoft.com/office/powerpoint/2010/main" val="17477038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0B8C-152D-4041-AC3C-8B85647A46D4}"/>
              </a:ext>
            </a:extLst>
          </p:cNvPr>
          <p:cNvSpPr>
            <a:spLocks noGrp="1"/>
          </p:cNvSpPr>
          <p:nvPr>
            <p:ph type="title"/>
          </p:nvPr>
        </p:nvSpPr>
        <p:spPr/>
        <p:txBody>
          <a:bodyPr/>
          <a:lstStyle/>
          <a:p>
            <a:pPr algn="r"/>
            <a:r>
              <a:rPr lang="fa-IR" sz="2800" b="1" dirty="0">
                <a:cs typeface="B Zar" panose="00000400000000000000" pitchFamily="2" charset="-78"/>
              </a:rPr>
              <a:t>در خصوص کنترل منابع آب کشور مواردی که می تواند به کشاورزان اعلام شود</a:t>
            </a:r>
            <a:endParaRPr lang="en-US" sz="2800" b="1" dirty="0">
              <a:cs typeface="B Zar" panose="00000400000000000000" pitchFamily="2" charset="-78"/>
            </a:endParaRPr>
          </a:p>
        </p:txBody>
      </p:sp>
      <p:pic>
        <p:nvPicPr>
          <p:cNvPr id="9" name="Graphic 8" descr="Bullseye" title="Placeholder Icon">
            <a:extLst>
              <a:ext uri="{FF2B5EF4-FFF2-40B4-BE49-F238E27FC236}">
                <a16:creationId xmlns:a16="http://schemas.microsoft.com/office/drawing/2014/main" id="{FE3C0AD7-AC2C-4BF6-9B04-D74540297ED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750" y="1391763"/>
            <a:ext cx="753719" cy="753719"/>
          </a:xfrm>
          <a:prstGeom prst="rect">
            <a:avLst/>
          </a:prstGeom>
        </p:spPr>
      </p:pic>
      <p:sp>
        <p:nvSpPr>
          <p:cNvPr id="3" name="Content Placeholder 2">
            <a:extLst>
              <a:ext uri="{FF2B5EF4-FFF2-40B4-BE49-F238E27FC236}">
                <a16:creationId xmlns:a16="http://schemas.microsoft.com/office/drawing/2014/main" id="{684FC6F7-3678-4EB1-9653-A3E4DAC471AC}"/>
              </a:ext>
            </a:extLst>
          </p:cNvPr>
          <p:cNvSpPr>
            <a:spLocks noGrp="1"/>
          </p:cNvSpPr>
          <p:nvPr>
            <p:ph sz="half" idx="1"/>
          </p:nvPr>
        </p:nvSpPr>
        <p:spPr>
          <a:xfrm>
            <a:off x="0" y="2431232"/>
            <a:ext cx="6096000" cy="2762949"/>
          </a:xfrm>
        </p:spPr>
        <p:txBody>
          <a:bodyPr/>
          <a:lstStyle/>
          <a:p>
            <a:pPr>
              <a:lnSpc>
                <a:spcPct val="150000"/>
              </a:lnSpc>
            </a:pPr>
            <a:r>
              <a:rPr lang="fa-IR" sz="2800" dirty="0">
                <a:cs typeface="B Zar" panose="00000400000000000000" pitchFamily="2" charset="-78"/>
              </a:rPr>
              <a:t>اعلام جمع میزان بارش در طول هر روز، ماه و فصل از سال و مقایسه آن با فصلهای سالهای قبل و همچنین حداکثر و حداقل دمای تجربه شده در آن فصل</a:t>
            </a:r>
            <a:endParaRPr lang="en-US" sz="2800" dirty="0">
              <a:cs typeface="B Zar" panose="00000400000000000000" pitchFamily="2" charset="-78"/>
            </a:endParaRPr>
          </a:p>
          <a:p>
            <a:pPr>
              <a:lnSpc>
                <a:spcPct val="150000"/>
              </a:lnSpc>
            </a:pPr>
            <a:r>
              <a:rPr lang="fa-IR" sz="2800" dirty="0">
                <a:cs typeface="B Zar" panose="00000400000000000000" pitchFamily="2" charset="-78"/>
              </a:rPr>
              <a:t>اعلام میزان بارش سالانه و مقایسه آن با بارش سال قبل</a:t>
            </a:r>
            <a:endParaRPr lang="en-US" sz="2800" dirty="0">
              <a:cs typeface="B Zar" panose="00000400000000000000" pitchFamily="2" charset="-78"/>
            </a:endParaRPr>
          </a:p>
        </p:txBody>
      </p:sp>
      <p:pic>
        <p:nvPicPr>
          <p:cNvPr id="8" name="Graphic 7" descr="Lecturer" title="Placeholder Icon">
            <a:extLst>
              <a:ext uri="{FF2B5EF4-FFF2-40B4-BE49-F238E27FC236}">
                <a16:creationId xmlns:a16="http://schemas.microsoft.com/office/drawing/2014/main" id="{CA2E6407-E074-43E0-AA4A-D7B9ADF2DA7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74740" y="1391763"/>
            <a:ext cx="753719" cy="753719"/>
          </a:xfrm>
          <a:prstGeom prst="rect">
            <a:avLst/>
          </a:prstGeom>
        </p:spPr>
      </p:pic>
      <p:sp>
        <p:nvSpPr>
          <p:cNvPr id="5" name="Text Placeholder 4">
            <a:extLst>
              <a:ext uri="{FF2B5EF4-FFF2-40B4-BE49-F238E27FC236}">
                <a16:creationId xmlns:a16="http://schemas.microsoft.com/office/drawing/2014/main" id="{4F6CA641-190C-4E8A-B694-3EA9C4DCD9C5}"/>
              </a:ext>
            </a:extLst>
          </p:cNvPr>
          <p:cNvSpPr>
            <a:spLocks noGrp="1"/>
          </p:cNvSpPr>
          <p:nvPr>
            <p:ph type="body" sz="quarter" idx="12"/>
          </p:nvPr>
        </p:nvSpPr>
        <p:spPr>
          <a:xfrm>
            <a:off x="6762843" y="2431232"/>
            <a:ext cx="4522407" cy="2762250"/>
          </a:xfrm>
        </p:spPr>
        <p:txBody>
          <a:bodyPr/>
          <a:lstStyle/>
          <a:p>
            <a:pPr>
              <a:lnSpc>
                <a:spcPct val="200000"/>
              </a:lnSpc>
            </a:pPr>
            <a:r>
              <a:rPr lang="fa-IR" sz="2800" dirty="0">
                <a:cs typeface="B Zar" panose="00000400000000000000" pitchFamily="2" charset="-78"/>
              </a:rPr>
              <a:t>اعلام بارندگی تا 72 ساعت قبل از وقوع</a:t>
            </a:r>
          </a:p>
          <a:p>
            <a:pPr>
              <a:lnSpc>
                <a:spcPct val="200000"/>
              </a:lnSpc>
            </a:pPr>
            <a:r>
              <a:rPr lang="fa-IR" sz="2800" dirty="0">
                <a:cs typeface="B Zar" panose="00000400000000000000" pitchFamily="2" charset="-78"/>
              </a:rPr>
              <a:t>اعلام مدت زمان تقریبی بارش </a:t>
            </a:r>
            <a:endParaRPr lang="en-US" sz="2800" dirty="0">
              <a:cs typeface="B Zar" panose="00000400000000000000" pitchFamily="2" charset="-78"/>
            </a:endParaRPr>
          </a:p>
        </p:txBody>
      </p:sp>
      <p:sp>
        <p:nvSpPr>
          <p:cNvPr id="4" name="Slide Number Placeholder 3">
            <a:extLst>
              <a:ext uri="{FF2B5EF4-FFF2-40B4-BE49-F238E27FC236}">
                <a16:creationId xmlns:a16="http://schemas.microsoft.com/office/drawing/2014/main" id="{E6BFC72F-9055-4E36-A7BE-25745403342F}"/>
              </a:ext>
            </a:extLst>
          </p:cNvPr>
          <p:cNvSpPr>
            <a:spLocks noGrp="1"/>
          </p:cNvSpPr>
          <p:nvPr>
            <p:ph type="sldNum" sz="quarter" idx="11"/>
          </p:nvPr>
        </p:nvSpPr>
        <p:spPr/>
        <p:txBody>
          <a:bodyPr/>
          <a:lstStyle/>
          <a:p>
            <a:fld id="{19B51A1E-902D-48AF-9020-955120F399B6}" type="slidenum">
              <a:rPr lang="en-US" smtClean="0"/>
              <a:pPr/>
              <a:t>21</a:t>
            </a:fld>
            <a:endParaRPr lang="en-US" dirty="0"/>
          </a:p>
        </p:txBody>
      </p:sp>
    </p:spTree>
    <p:extLst>
      <p:ext uri="{BB962C8B-B14F-4D97-AF65-F5344CB8AC3E}">
        <p14:creationId xmlns:p14="http://schemas.microsoft.com/office/powerpoint/2010/main" val="3093784229"/>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75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50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circle(in)">
                                      <p:cBhvr>
                                        <p:cTn id="17" dur="2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50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circle(in)">
                                      <p:cBhvr>
                                        <p:cTn id="2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Top left image">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890571"/>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fa-IR" sz="6000" dirty="0">
                <a:cs typeface="B Yekan" panose="00000400000000000000" pitchFamily="2" charset="-78"/>
              </a:rPr>
              <a:t>آموزش</a:t>
            </a:r>
            <a:endParaRPr lang="en-US" sz="6000" dirty="0">
              <a:cs typeface="B Yekan" panose="00000400000000000000" pitchFamily="2" charset="-78"/>
            </a:endParaRP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r>
              <a:rPr lang="fa-IR" sz="2400" b="1" dirty="0">
                <a:cs typeface="B Zar" panose="00000400000000000000" pitchFamily="2" charset="-78"/>
              </a:rPr>
              <a:t>ارائه محتوای آموزشی به کشاورزان</a:t>
            </a:r>
            <a:endParaRPr lang="en-US" sz="2400" b="1" dirty="0">
              <a:cs typeface="B Zar" panose="00000400000000000000" pitchFamily="2" charset="-78"/>
            </a:endParaRPr>
          </a:p>
        </p:txBody>
      </p:sp>
      <p:sp>
        <p:nvSpPr>
          <p:cNvPr id="6" name="Content Placeholder 5">
            <a:extLst>
              <a:ext uri="{FF2B5EF4-FFF2-40B4-BE49-F238E27FC236}">
                <a16:creationId xmlns:a16="http://schemas.microsoft.com/office/drawing/2014/main" id="{BC163A50-2819-40D9-A42F-D84F47928C94}"/>
              </a:ext>
            </a:extLst>
          </p:cNvPr>
          <p:cNvSpPr>
            <a:spLocks noGrp="1"/>
          </p:cNvSpPr>
          <p:nvPr>
            <p:ph idx="15"/>
          </p:nvPr>
        </p:nvSpPr>
        <p:spPr>
          <a:xfrm>
            <a:off x="6464300" y="270810"/>
            <a:ext cx="5307700" cy="5729940"/>
          </a:xfrm>
        </p:spPr>
        <p:txBody>
          <a:bodyPr/>
          <a:lstStyle/>
          <a:p>
            <a:pPr>
              <a:lnSpc>
                <a:spcPct val="100000"/>
              </a:lnSpc>
            </a:pPr>
            <a:r>
              <a:rPr lang="fa-IR" sz="2400" dirty="0">
                <a:cs typeface="B Zar" panose="00000400000000000000" pitchFamily="2" charset="-78"/>
              </a:rPr>
              <a:t>مطابق با اخذ مجوز نشر دیجیتال رسانه های برخط پیام ده توسط شرکت دما آرا صنعت، امکان ارسال محتوای آموزشی برای کاربران در سه دسته به شرح ذیل فراهم گردیده است :</a:t>
            </a:r>
            <a:endParaRPr lang="en-US" sz="2400" dirty="0">
              <a:cs typeface="B Zar" panose="00000400000000000000" pitchFamily="2" charset="-78"/>
            </a:endParaRPr>
          </a:p>
          <a:p>
            <a:pPr lvl="1"/>
            <a:r>
              <a:rPr lang="fa-IR" sz="2000" dirty="0">
                <a:cs typeface="B Zar" panose="00000400000000000000" pitchFamily="2" charset="-78"/>
              </a:rPr>
              <a:t>قابلیت ارسال محتوای آموزشی به صورت فیلم، عکس و متن برای مقابله با مخاطره پیش بینی شده مطابق با نوع محصول ثبتی در سرویس نشر دیجیتال برخط بروی اپلیکیشن نصب شده توسط کاربر</a:t>
            </a:r>
            <a:endParaRPr lang="en-US" sz="2000" dirty="0">
              <a:cs typeface="B Zar" panose="00000400000000000000" pitchFamily="2" charset="-78"/>
            </a:endParaRPr>
          </a:p>
          <a:p>
            <a:pPr lvl="1"/>
            <a:r>
              <a:rPr lang="fa-IR" sz="2000" dirty="0">
                <a:cs typeface="B Zar" panose="00000400000000000000" pitchFamily="2" charset="-78"/>
              </a:rPr>
              <a:t>قابلیت ارسال محتوای آموزشی دیجیتالی (فیلم، عکس، متن)  ترویجی بوسیله سرویس نشر دیجیتال برخط بروی اپلیکیشن کاربر </a:t>
            </a:r>
            <a:endParaRPr lang="en-US" sz="2000" dirty="0">
              <a:cs typeface="B Zar" panose="00000400000000000000" pitchFamily="2" charset="-78"/>
            </a:endParaRPr>
          </a:p>
          <a:p>
            <a:pPr lvl="1"/>
            <a:r>
              <a:rPr lang="fa-IR" sz="2000" dirty="0">
                <a:cs typeface="B Zar" panose="00000400000000000000" pitchFamily="2" charset="-78"/>
              </a:rPr>
              <a:t>معرفی سمینارها، کارگاهها و جلسات آموزشی مرتبط با کاربران در نزدیکی محل استقرار و همراه با ذکر زمان و مکان برگزاری جهت افزایش بهره وری و عملکرد مرتبط با نوع محصول کاربر</a:t>
            </a:r>
            <a:endParaRPr lang="en-US" sz="2000" dirty="0">
              <a:cs typeface="B Zar" panose="00000400000000000000" pitchFamily="2" charset="-78"/>
            </a:endParaRPr>
          </a:p>
          <a:p>
            <a:pPr lvl="1"/>
            <a:r>
              <a:rPr lang="fa-IR" sz="2000" dirty="0">
                <a:cs typeface="B Zar" panose="00000400000000000000" pitchFamily="2" charset="-78"/>
              </a:rPr>
              <a:t>قابلیت جستجوی محتوای آموزشی دیجیتالی (فیلم، عکس، متن) ترویجی بوسیله سرویس نشر دیجیتال برخط بروی اپلیکیشن و توسط کاربران</a:t>
            </a:r>
            <a:endParaRPr lang="en-US" sz="2000" dirty="0">
              <a:effectLst/>
              <a:cs typeface="B Zar" panose="00000400000000000000" pitchFamily="2" charset="-78"/>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22</a:t>
            </a:fld>
            <a:endParaRPr lang="en-US" dirty="0"/>
          </a:p>
        </p:txBody>
      </p:sp>
    </p:spTree>
    <p:extLst>
      <p:ext uri="{BB962C8B-B14F-4D97-AF65-F5344CB8AC3E}">
        <p14:creationId xmlns:p14="http://schemas.microsoft.com/office/powerpoint/2010/main" val="8671590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500"/>
                                        <p:tgtEl>
                                          <p:spTgt spid="3">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Top left image">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890571"/>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fa-IR" sz="6000" dirty="0">
                <a:cs typeface="B Yekan" panose="00000400000000000000" pitchFamily="2" charset="-78"/>
              </a:rPr>
              <a:t>آموزش</a:t>
            </a:r>
            <a:endParaRPr lang="en-US" sz="6000" dirty="0">
              <a:cs typeface="B Yekan" panose="00000400000000000000" pitchFamily="2" charset="-78"/>
            </a:endParaRP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r>
              <a:rPr lang="fa-IR" sz="2400" b="1" dirty="0">
                <a:cs typeface="B Zar" panose="00000400000000000000" pitchFamily="2" charset="-78"/>
              </a:rPr>
              <a:t>ارائه محتوای آموزشی به کشاورزان</a:t>
            </a:r>
            <a:endParaRPr lang="en-US" sz="2400" b="1" dirty="0">
              <a:cs typeface="B Zar" panose="00000400000000000000" pitchFamily="2" charset="-78"/>
            </a:endParaRPr>
          </a:p>
        </p:txBody>
      </p:sp>
      <p:sp>
        <p:nvSpPr>
          <p:cNvPr id="6" name="Content Placeholder 5">
            <a:extLst>
              <a:ext uri="{FF2B5EF4-FFF2-40B4-BE49-F238E27FC236}">
                <a16:creationId xmlns:a16="http://schemas.microsoft.com/office/drawing/2014/main" id="{BC163A50-2819-40D9-A42F-D84F47928C94}"/>
              </a:ext>
            </a:extLst>
          </p:cNvPr>
          <p:cNvSpPr>
            <a:spLocks noGrp="1"/>
          </p:cNvSpPr>
          <p:nvPr>
            <p:ph idx="15"/>
          </p:nvPr>
        </p:nvSpPr>
        <p:spPr>
          <a:xfrm>
            <a:off x="6464300" y="270810"/>
            <a:ext cx="5307700" cy="5729940"/>
          </a:xfrm>
        </p:spPr>
        <p:txBody>
          <a:bodyPr/>
          <a:lstStyle/>
          <a:p>
            <a:pPr>
              <a:lnSpc>
                <a:spcPct val="100000"/>
              </a:lnSpc>
            </a:pPr>
            <a:r>
              <a:rPr lang="fa-IR" sz="2400" dirty="0">
                <a:cs typeface="B Zar" panose="00000400000000000000" pitchFamily="2" charset="-78"/>
              </a:rPr>
              <a:t>مطابق با اخذ مجوز نشر دیجیتال رسانه های برخط پیام ده توسط شرکت دما آرا صنعت، امکان ارسال محتوای آموزشی برای کاربران در سه دسته به شرح ذیل فراهم گردیده است :</a:t>
            </a:r>
            <a:endParaRPr lang="en-US" sz="2400" dirty="0">
              <a:cs typeface="B Zar" panose="00000400000000000000" pitchFamily="2" charset="-78"/>
            </a:endParaRPr>
          </a:p>
          <a:p>
            <a:pPr lvl="1"/>
            <a:r>
              <a:rPr lang="fa-IR" sz="2000" dirty="0">
                <a:cs typeface="B Zar" panose="00000400000000000000" pitchFamily="2" charset="-78"/>
              </a:rPr>
              <a:t>قابلیت ارسال محتوای آموزشی به صورت فیلم، عکس و متن برای مقابله با مخاطره پیش بینی شده مطابق با نوع محصول ثبتی در سرویس نشر دیجیتال برخط بروی اپلیکیشن نصب شده توسط کاربر</a:t>
            </a:r>
            <a:endParaRPr lang="en-US" sz="2000" dirty="0">
              <a:cs typeface="B Zar" panose="00000400000000000000" pitchFamily="2" charset="-78"/>
            </a:endParaRPr>
          </a:p>
          <a:p>
            <a:pPr lvl="1"/>
            <a:r>
              <a:rPr lang="fa-IR" sz="2000" dirty="0">
                <a:cs typeface="B Zar" panose="00000400000000000000" pitchFamily="2" charset="-78"/>
              </a:rPr>
              <a:t>قابلیت ارسال محتوای آموزشی دیجیتالی (فیلم، عکس، متن)  ترویجی بوسیله سرویس نشر دیجیتال برخط بروی اپلیکیشن کاربر </a:t>
            </a:r>
            <a:endParaRPr lang="en-US" sz="2000" dirty="0">
              <a:cs typeface="B Zar" panose="00000400000000000000" pitchFamily="2" charset="-78"/>
            </a:endParaRPr>
          </a:p>
          <a:p>
            <a:pPr lvl="1"/>
            <a:r>
              <a:rPr lang="fa-IR" sz="2000" dirty="0">
                <a:cs typeface="B Zar" panose="00000400000000000000" pitchFamily="2" charset="-78"/>
              </a:rPr>
              <a:t>معرفی سمینارها، کارگاهها و جلسات آموزشی مرتبط با کاربران در نزدیکی محل استقرار و همراه با ذکر زمان و مکان برگزاری جهت افزایش بهره وری و عملکرد مرتبط با نوع محصول کاربر</a:t>
            </a:r>
            <a:endParaRPr lang="en-US" sz="2000" dirty="0">
              <a:cs typeface="B Zar" panose="00000400000000000000" pitchFamily="2" charset="-78"/>
            </a:endParaRPr>
          </a:p>
          <a:p>
            <a:pPr lvl="1"/>
            <a:r>
              <a:rPr lang="fa-IR" sz="2000" dirty="0">
                <a:cs typeface="B Zar" panose="00000400000000000000" pitchFamily="2" charset="-78"/>
              </a:rPr>
              <a:t>قابلیت جستجوی محتوای آموزشی دیجیتالی (فیلم، عکس، متن) ترویجی بوسیله سرویس نشر دیجیتال برخط بروی اپلیکیشن و توسط کاربران</a:t>
            </a:r>
            <a:endParaRPr lang="en-US" sz="2000" dirty="0">
              <a:effectLst/>
              <a:cs typeface="B Zar" panose="00000400000000000000" pitchFamily="2" charset="-78"/>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23</a:t>
            </a:fld>
            <a:endParaRPr lang="en-US" dirty="0"/>
          </a:p>
        </p:txBody>
      </p:sp>
    </p:spTree>
    <p:extLst>
      <p:ext uri="{BB962C8B-B14F-4D97-AF65-F5344CB8AC3E}">
        <p14:creationId xmlns:p14="http://schemas.microsoft.com/office/powerpoint/2010/main" val="1855592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pPr algn="r"/>
            <a:r>
              <a:rPr lang="fa-IR" b="1" dirty="0">
                <a:cs typeface="B Zar" panose="00000400000000000000" pitchFamily="2" charset="-78"/>
              </a:rPr>
              <a:t>ارسال پیام کوتاه به مخاطبین</a:t>
            </a:r>
            <a:endParaRPr lang="en-US" b="1" dirty="0">
              <a:cs typeface="B Zar" panose="00000400000000000000" pitchFamily="2" charset="-78"/>
            </a:endParaRP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263630" y="1319782"/>
            <a:ext cx="3283203" cy="5106218"/>
          </a:xfrm>
        </p:spPr>
        <p:txBody>
          <a:bodyPr/>
          <a:lstStyle/>
          <a:p>
            <a:pPr marL="0" indent="0">
              <a:lnSpc>
                <a:spcPct val="100000"/>
              </a:lnSpc>
              <a:buNone/>
            </a:pPr>
            <a:r>
              <a:rPr lang="fa-IR" sz="2600" dirty="0">
                <a:cs typeface="B Zar" panose="00000400000000000000" pitchFamily="2" charset="-78"/>
              </a:rPr>
              <a:t>قابلیت ارسال پیام از طرف هر نهاد، ارگان، مرکز و یا نمایندگی به تمامی کاربران و یا هرگونه دسته بندی خاص از آنها شامل رده بندی مکانی، محصولات، عوامل مورد آسیب هرگونه از مخاطرات، ناظران، کارگزاران و غیره بر اساس مجوز نشر دیجیتال برخط پیام ده شرکت دما آرا صنعت، بدون دربر داشتن هزینه انتقال پیام </a:t>
            </a:r>
            <a:endParaRPr lang="en-US" sz="2600" dirty="0">
              <a:effectLst/>
              <a:cs typeface="B Zar" panose="00000400000000000000" pitchFamily="2" charset="-78"/>
            </a:endParaRPr>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cs typeface="B Zar" panose="00000400000000000000" pitchFamily="2" charset="-78"/>
              </a:rPr>
              <a:pPr/>
              <a:t>24</a:t>
            </a:fld>
            <a:endParaRPr lang="en-US" dirty="0">
              <a:cs typeface="B Zar" panose="00000400000000000000" pitchFamily="2" charset="-78"/>
            </a:endParaRPr>
          </a:p>
        </p:txBody>
      </p:sp>
    </p:spTree>
    <p:extLst>
      <p:ext uri="{BB962C8B-B14F-4D97-AF65-F5344CB8AC3E}">
        <p14:creationId xmlns:p14="http://schemas.microsoft.com/office/powerpoint/2010/main" val="379737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Left panel image">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6714" y="86714"/>
            <a:ext cx="6009285" cy="668457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pPr algn="l"/>
            <a:r>
              <a:rPr lang="en-US" dirty="0"/>
              <a:t>Degree Day</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6095999" y="4152672"/>
            <a:ext cx="6009287" cy="2002518"/>
          </a:xfrm>
        </p:spPr>
        <p:txBody>
          <a:bodyPr/>
          <a:lstStyle/>
          <a:p>
            <a:r>
              <a:rPr lang="fa-IR" sz="2800" dirty="0">
                <a:cs typeface="B Zar" panose="00000400000000000000" pitchFamily="2" charset="-78"/>
              </a:rPr>
              <a:t>به واسطه محاسبات </a:t>
            </a:r>
            <a:r>
              <a:rPr lang="en-US" sz="2800" dirty="0">
                <a:cs typeface="B Zar" panose="00000400000000000000" pitchFamily="2" charset="-78"/>
              </a:rPr>
              <a:t>degree-day</a:t>
            </a:r>
            <a:r>
              <a:rPr lang="fa-IR" sz="2800" dirty="0">
                <a:cs typeface="B Zar" panose="00000400000000000000" pitchFamily="2" charset="-78"/>
              </a:rPr>
              <a:t> امکان محاسبه و هشدار هجوم و طغیان آفت برای برخی از محصولات کشاورزی بنا بر اعلام درخواست کاربر در زمان مشخص وجود خواهد داشت.</a:t>
            </a:r>
            <a:endParaRPr lang="en-US" sz="2800" dirty="0">
              <a:effectLst/>
              <a:cs typeface="B Zar" panose="00000400000000000000" pitchFamily="2" charset="-78"/>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25</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37263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816F-B457-4100-9975-0F3BAA3F5A2A}"/>
              </a:ext>
            </a:extLst>
          </p:cNvPr>
          <p:cNvSpPr>
            <a:spLocks noGrp="1"/>
          </p:cNvSpPr>
          <p:nvPr>
            <p:ph type="title"/>
          </p:nvPr>
        </p:nvSpPr>
        <p:spPr/>
        <p:txBody>
          <a:bodyPr/>
          <a:lstStyle/>
          <a:p>
            <a:pPr algn="r"/>
            <a:r>
              <a:rPr lang="fa-IR" b="1" dirty="0">
                <a:cs typeface="B Zar" panose="00000400000000000000" pitchFamily="2" charset="-78"/>
              </a:rPr>
              <a:t>قابلیت های مورد مذاکره با صندوق بیمه محصولات کشاورزی</a:t>
            </a:r>
            <a:endParaRPr lang="en-US" dirty="0"/>
          </a:p>
        </p:txBody>
      </p:sp>
      <p:sp>
        <p:nvSpPr>
          <p:cNvPr id="4" name="Content Placeholder 3">
            <a:extLst>
              <a:ext uri="{FF2B5EF4-FFF2-40B4-BE49-F238E27FC236}">
                <a16:creationId xmlns:a16="http://schemas.microsoft.com/office/drawing/2014/main" id="{BF40752B-B871-4B72-8FE1-D34B8BB36D6A}"/>
              </a:ext>
            </a:extLst>
          </p:cNvPr>
          <p:cNvSpPr>
            <a:spLocks noGrp="1"/>
          </p:cNvSpPr>
          <p:nvPr>
            <p:ph sz="half" idx="2"/>
          </p:nvPr>
        </p:nvSpPr>
        <p:spPr>
          <a:xfrm>
            <a:off x="431999" y="1219200"/>
            <a:ext cx="11339999" cy="4972800"/>
          </a:xfrm>
        </p:spPr>
        <p:txBody>
          <a:bodyPr/>
          <a:lstStyle/>
          <a:p>
            <a:r>
              <a:rPr lang="fa-IR" sz="2500" dirty="0">
                <a:cs typeface="B Zar" panose="00000400000000000000" pitchFamily="2" charset="-78"/>
              </a:rPr>
              <a:t>قابلیت نظارت دقیق بر محل و زمان وقوع چهار پارامتر دمای بیشینه ،  کمینه و مقدار و نوع بارش به صورت ارائه گزارش مطابق با درخواست بر خط و ارائه آن بدون دریافت هزینه برای آن محل با فرمت از پیش مشخص شده. این پارامترها پس از وقوع و بطور دقیق ذخیره شده و مجزا از پیش بینی های ارسال شده خواهد بود. این امکان برای ارگانها، سازمانها و یا هر بخشی که بنابر درخواست با توافق شرکت دارای صفحه کاربری در سایت مربوطه باشد قابل دسترس خواهد بود.</a:t>
            </a:r>
            <a:endParaRPr lang="en-US" sz="2500" dirty="0">
              <a:cs typeface="B Zar" panose="00000400000000000000" pitchFamily="2" charset="-78"/>
            </a:endParaRPr>
          </a:p>
          <a:p>
            <a:r>
              <a:rPr lang="fa-IR" sz="2500" dirty="0">
                <a:cs typeface="B Zar" panose="00000400000000000000" pitchFamily="2" charset="-78"/>
              </a:rPr>
              <a:t>پارامترهای قابل ارائه به بهره برداران کشاورز برای هر 3 روز: </a:t>
            </a:r>
            <a:endParaRPr lang="en-US" sz="2500" dirty="0">
              <a:cs typeface="B Zar" panose="00000400000000000000" pitchFamily="2" charset="-78"/>
            </a:endParaRPr>
          </a:p>
          <a:p>
            <a:r>
              <a:rPr lang="fa-IR" sz="2500" dirty="0">
                <a:cs typeface="B Zar" panose="00000400000000000000" pitchFamily="2" charset="-78"/>
              </a:rPr>
              <a:t>نقطه ی شبنم  </a:t>
            </a:r>
            <a:r>
              <a:rPr lang="en-US" sz="2500" dirty="0">
                <a:cs typeface="B Zar" panose="00000400000000000000" pitchFamily="2" charset="-78"/>
              </a:rPr>
              <a:t>UV index -</a:t>
            </a:r>
            <a:r>
              <a:rPr lang="fa-IR" sz="2500" dirty="0">
                <a:cs typeface="B Zar" panose="00000400000000000000" pitchFamily="2" charset="-78"/>
              </a:rPr>
              <a:t> - درصد احتمال بارش- ماکزیمم سرعت باد- مینیمم و ماکزیمم دما- میانگین رطوبت- هیدرومودول</a:t>
            </a:r>
            <a:endParaRPr lang="en-US" sz="2500" dirty="0">
              <a:cs typeface="B Zar" panose="00000400000000000000" pitchFamily="2" charset="-78"/>
            </a:endParaRPr>
          </a:p>
          <a:p>
            <a:r>
              <a:rPr lang="fa-IR" sz="2500" dirty="0">
                <a:cs typeface="B Zar" panose="00000400000000000000" pitchFamily="2" charset="-78"/>
              </a:rPr>
              <a:t>حوادث غیر مترقبه قابل پیش بینی برای انواع محصولات ثبت شده توسط کشاورزان به ازای هر 3 روز: </a:t>
            </a:r>
            <a:endParaRPr lang="en-US" sz="2500" dirty="0">
              <a:cs typeface="B Zar" panose="00000400000000000000" pitchFamily="2" charset="-78"/>
            </a:endParaRPr>
          </a:p>
          <a:p>
            <a:r>
              <a:rPr lang="fa-IR" sz="2500" dirty="0">
                <a:cs typeface="B Zar" panose="00000400000000000000" pitchFamily="2" charset="-78"/>
              </a:rPr>
              <a:t>سرما زدگی-  گرمازدگی - خشکسالی-  یخبندان-  باد زدگی- طوفان-  سیل-  تگرگ- آفتاب سوختگی</a:t>
            </a:r>
            <a:endParaRPr lang="en-US" sz="2500" dirty="0">
              <a:cs typeface="B Zar" panose="00000400000000000000" pitchFamily="2" charset="-78"/>
            </a:endParaRPr>
          </a:p>
          <a:p>
            <a:r>
              <a:rPr lang="fa-IR" sz="2500" dirty="0">
                <a:cs typeface="B Zar" panose="00000400000000000000" pitchFamily="2" charset="-78"/>
              </a:rPr>
              <a:t>عوامل خطر برای گونه های خاص و همچنین پارامترهای مرتبط با دام و طیور و آبزیان قابل ارائه می باشد.</a:t>
            </a:r>
            <a:endParaRPr lang="en-US" sz="2500" dirty="0">
              <a:cs typeface="B Zar" panose="00000400000000000000" pitchFamily="2" charset="-78"/>
            </a:endParaRPr>
          </a:p>
          <a:p>
            <a:r>
              <a:rPr lang="fa-IR" sz="2500" dirty="0">
                <a:cs typeface="B Zar" panose="00000400000000000000" pitchFamily="2" charset="-78"/>
              </a:rPr>
              <a:t>اعلام میزان بارش سالیانه و مقایسه آن با میزان بارش در سالهای قبل</a:t>
            </a:r>
            <a:endParaRPr lang="en-US" sz="2500" dirty="0">
              <a:cs typeface="B Zar" panose="00000400000000000000" pitchFamily="2" charset="-78"/>
            </a:endParaRPr>
          </a:p>
        </p:txBody>
      </p:sp>
      <p:sp>
        <p:nvSpPr>
          <p:cNvPr id="5" name="Slide Number Placeholder 4">
            <a:extLst>
              <a:ext uri="{FF2B5EF4-FFF2-40B4-BE49-F238E27FC236}">
                <a16:creationId xmlns:a16="http://schemas.microsoft.com/office/drawing/2014/main" id="{8C59AED6-5408-4E4A-93B2-3909F2C87739}"/>
              </a:ext>
            </a:extLst>
          </p:cNvPr>
          <p:cNvSpPr>
            <a:spLocks noGrp="1"/>
          </p:cNvSpPr>
          <p:nvPr>
            <p:ph type="sldNum" sz="quarter" idx="11"/>
          </p:nvPr>
        </p:nvSpPr>
        <p:spPr/>
        <p:txBody>
          <a:bodyPr/>
          <a:lstStyle/>
          <a:p>
            <a:fld id="{19B51A1E-902D-48AF-9020-955120F399B6}" type="slidenum">
              <a:rPr lang="en-US" smtClean="0"/>
              <a:pPr/>
              <a:t>26</a:t>
            </a:fld>
            <a:endParaRPr lang="en-US" dirty="0"/>
          </a:p>
        </p:txBody>
      </p:sp>
    </p:spTree>
    <p:extLst>
      <p:ext uri="{BB962C8B-B14F-4D97-AF65-F5344CB8AC3E}">
        <p14:creationId xmlns:p14="http://schemas.microsoft.com/office/powerpoint/2010/main" val="288864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816F-B457-4100-9975-0F3BAA3F5A2A}"/>
              </a:ext>
            </a:extLst>
          </p:cNvPr>
          <p:cNvSpPr>
            <a:spLocks noGrp="1"/>
          </p:cNvSpPr>
          <p:nvPr>
            <p:ph type="title"/>
          </p:nvPr>
        </p:nvSpPr>
        <p:spPr/>
        <p:txBody>
          <a:bodyPr/>
          <a:lstStyle/>
          <a:p>
            <a:pPr algn="r"/>
            <a:r>
              <a:rPr lang="fa-IR" b="1" dirty="0">
                <a:cs typeface="B Zar" panose="00000400000000000000" pitchFamily="2" charset="-78"/>
              </a:rPr>
              <a:t>قابلیت های مورد مذاکره با صندوق بیمه محصولات کشاورزی</a:t>
            </a:r>
            <a:endParaRPr lang="en-US" dirty="0"/>
          </a:p>
        </p:txBody>
      </p:sp>
      <p:sp>
        <p:nvSpPr>
          <p:cNvPr id="4" name="Content Placeholder 3">
            <a:extLst>
              <a:ext uri="{FF2B5EF4-FFF2-40B4-BE49-F238E27FC236}">
                <a16:creationId xmlns:a16="http://schemas.microsoft.com/office/drawing/2014/main" id="{BF40752B-B871-4B72-8FE1-D34B8BB36D6A}"/>
              </a:ext>
            </a:extLst>
          </p:cNvPr>
          <p:cNvSpPr>
            <a:spLocks noGrp="1"/>
          </p:cNvSpPr>
          <p:nvPr>
            <p:ph sz="half" idx="2"/>
          </p:nvPr>
        </p:nvSpPr>
        <p:spPr>
          <a:xfrm>
            <a:off x="431999" y="1219200"/>
            <a:ext cx="11339999" cy="4972800"/>
          </a:xfrm>
        </p:spPr>
        <p:txBody>
          <a:bodyPr/>
          <a:lstStyle/>
          <a:p>
            <a:r>
              <a:rPr lang="fa-IR" sz="2500" dirty="0">
                <a:cs typeface="B Zar" panose="00000400000000000000" pitchFamily="2" charset="-78"/>
              </a:rPr>
              <a:t>مطابق با اخذ مجوز نشر دیجیتال رسانه های برخط پیام ده توسط شرکت دما آرا صنعت، امکان ارسال محتوای آموزشی برای کاربران در سه دسته به شرح ذیل فراهم گردیده است :</a:t>
            </a:r>
          </a:p>
          <a:p>
            <a:pPr lvl="1"/>
            <a:r>
              <a:rPr lang="fa-IR" sz="2300" dirty="0">
                <a:cs typeface="B Zar" panose="00000400000000000000" pitchFamily="2" charset="-78"/>
              </a:rPr>
              <a:t>قابلیت ارسال محتوای آموزشی به صورت فیلم، عکس و متن برای مقابله با مخاطره پیش بینی شده مطابق با نوع محصول ثبتی در سرویس نشر دیجیتال برخط بروی اپلیکیشن نصب شده توسط کاربر</a:t>
            </a:r>
          </a:p>
          <a:p>
            <a:pPr lvl="1"/>
            <a:r>
              <a:rPr lang="fa-IR" sz="2300" dirty="0">
                <a:cs typeface="B Zar" panose="00000400000000000000" pitchFamily="2" charset="-78"/>
              </a:rPr>
              <a:t>قابلیت ارسال محتوای آموزشی دیجیتالی (فیلم، عکس، متن)  ترویجی بوسیله سرویس نشر دیجیتال برخط بروی اپلیکیشن کاربر </a:t>
            </a:r>
          </a:p>
          <a:p>
            <a:pPr lvl="1"/>
            <a:r>
              <a:rPr lang="fa-IR" sz="2300" dirty="0">
                <a:cs typeface="B Zar" panose="00000400000000000000" pitchFamily="2" charset="-78"/>
              </a:rPr>
              <a:t>معرفی سمینارها، کارگاهها و جلسات آموزشی مرتبط با کاربران در نزدیکی محل استقرار و همراه با ذکر زمان و مکان برگزاری جهت افزایش بهره وری و عملکرد مرتبط با نوع محصول کاربر</a:t>
            </a:r>
          </a:p>
          <a:p>
            <a:pPr lvl="1"/>
            <a:r>
              <a:rPr lang="fa-IR" sz="2300" dirty="0">
                <a:cs typeface="B Zar" panose="00000400000000000000" pitchFamily="2" charset="-78"/>
              </a:rPr>
              <a:t>قابلیت جستجوی محتوای آموزشی دیجیتالی (فیلم، عکس، متن) ترویجی بوسیله سرویس نشر دیجیتال برخط بروی اپلیکیشن و توسط کاربران</a:t>
            </a:r>
          </a:p>
          <a:p>
            <a:r>
              <a:rPr lang="fa-IR" sz="2500" dirty="0">
                <a:cs typeface="B Zar" panose="00000400000000000000" pitchFamily="2" charset="-78"/>
              </a:rPr>
              <a:t>قابلیت ارسال پیام از طرف هر نهاد، ارگان، مرکز و یا نمایندگی به تمامی کاربران و یا هرگونه دسته بندی خاص از آنها شامل رده بندی مکانی، محصولات، عوامل مورد آسیب هرگونه از مخاطرات، ناظران، کارگزاران و غیره بر اساس مجوز نشر دیجیتال برخط پیام ده شرکت دما آرا صنعت، بدون دربر داشتن هزینه انتقال پیام </a:t>
            </a:r>
          </a:p>
        </p:txBody>
      </p:sp>
      <p:sp>
        <p:nvSpPr>
          <p:cNvPr id="5" name="Slide Number Placeholder 4">
            <a:extLst>
              <a:ext uri="{FF2B5EF4-FFF2-40B4-BE49-F238E27FC236}">
                <a16:creationId xmlns:a16="http://schemas.microsoft.com/office/drawing/2014/main" id="{8C59AED6-5408-4E4A-93B2-3909F2C87739}"/>
              </a:ext>
            </a:extLst>
          </p:cNvPr>
          <p:cNvSpPr>
            <a:spLocks noGrp="1"/>
          </p:cNvSpPr>
          <p:nvPr>
            <p:ph type="sldNum" sz="quarter" idx="11"/>
          </p:nvPr>
        </p:nvSpPr>
        <p:spPr/>
        <p:txBody>
          <a:bodyPr/>
          <a:lstStyle/>
          <a:p>
            <a:fld id="{19B51A1E-902D-48AF-9020-955120F399B6}" type="slidenum">
              <a:rPr lang="en-US" smtClean="0"/>
              <a:pPr/>
              <a:t>27</a:t>
            </a:fld>
            <a:endParaRPr lang="en-US" dirty="0"/>
          </a:p>
        </p:txBody>
      </p:sp>
    </p:spTree>
    <p:extLst>
      <p:ext uri="{BB962C8B-B14F-4D97-AF65-F5344CB8AC3E}">
        <p14:creationId xmlns:p14="http://schemas.microsoft.com/office/powerpoint/2010/main" val="158345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wipe(down)">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rial view of ocean and land near the ocean">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494607" y="2237328"/>
            <a:ext cx="7202786" cy="1449788"/>
          </a:xfrm>
        </p:spPr>
        <p:txBody>
          <a:bodyPr/>
          <a:lstStyle/>
          <a:p>
            <a:r>
              <a:rPr lang="fa-IR" dirty="0">
                <a:cs typeface="B Yekan" panose="00000400000000000000" pitchFamily="2" charset="-78"/>
              </a:rPr>
              <a:t>              با تشکر</a:t>
            </a:r>
            <a:endParaRPr lang="en-US" dirty="0">
              <a:cs typeface="B Yekan" panose="00000400000000000000" pitchFamily="2" charset="-78"/>
            </a:endParaRP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142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Subtitle 6">
            <a:extLst>
              <a:ext uri="{FF2B5EF4-FFF2-40B4-BE49-F238E27FC236}">
                <a16:creationId xmlns:a16="http://schemas.microsoft.com/office/drawing/2014/main" id="{ACCCCDAD-0E0B-437F-8CAA-0536470B2E2F}"/>
              </a:ext>
            </a:extLst>
          </p:cNvPr>
          <p:cNvSpPr>
            <a:spLocks noGrp="1"/>
          </p:cNvSpPr>
          <p:nvPr>
            <p:ph type="subTitle" idx="1"/>
          </p:nvPr>
        </p:nvSpPr>
        <p:spPr/>
        <p:txBody>
          <a:bodyPr/>
          <a:lstStyle/>
          <a:p>
            <a:r>
              <a:rPr lang="fa-IR" dirty="0">
                <a:cs typeface="B Yekan" panose="00000400000000000000" pitchFamily="2" charset="-78"/>
              </a:rPr>
              <a:t>محمد مختار زادگان</a:t>
            </a:r>
            <a:endParaRPr lang="en-US" dirty="0">
              <a:cs typeface="B Yekan" panose="00000400000000000000" pitchFamily="2" charset="-78"/>
            </a:endParaRPr>
          </a:p>
        </p:txBody>
      </p:sp>
      <p:pic>
        <p:nvPicPr>
          <p:cNvPr id="13" name="Graphic 12" descr="Person icon">
            <a:extLst>
              <a:ext uri="{FF2B5EF4-FFF2-40B4-BE49-F238E27FC236}">
                <a16:creationId xmlns:a16="http://schemas.microsoft.com/office/drawing/2014/main" id="{708AF784-88DE-4E89-A28B-BECD54FC11C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84624" y="3886690"/>
            <a:ext cx="164463" cy="164463"/>
          </a:xfrm>
          <a:prstGeom prst="rect">
            <a:avLst/>
          </a:prstGeom>
        </p:spPr>
      </p:pic>
      <p:sp>
        <p:nvSpPr>
          <p:cNvPr id="9" name="Text Placeholder 8">
            <a:extLst>
              <a:ext uri="{FF2B5EF4-FFF2-40B4-BE49-F238E27FC236}">
                <a16:creationId xmlns:a16="http://schemas.microsoft.com/office/drawing/2014/main" id="{650F9D0C-7F14-4B83-A0A3-5710128C815A}"/>
              </a:ext>
            </a:extLst>
          </p:cNvPr>
          <p:cNvSpPr>
            <a:spLocks noGrp="1"/>
          </p:cNvSpPr>
          <p:nvPr>
            <p:ph type="body" sz="quarter" idx="13"/>
          </p:nvPr>
        </p:nvSpPr>
        <p:spPr/>
        <p:txBody>
          <a:bodyPr/>
          <a:lstStyle/>
          <a:p>
            <a:r>
              <a:rPr lang="en-US" dirty="0">
                <a:cs typeface="B Yekan" panose="00000400000000000000" pitchFamily="2" charset="-78"/>
              </a:rPr>
              <a:t>09170006373</a:t>
            </a:r>
          </a:p>
        </p:txBody>
      </p:sp>
      <p:pic>
        <p:nvPicPr>
          <p:cNvPr id="15" name="Graphic 14" descr="Phone icon">
            <a:extLst>
              <a:ext uri="{FF2B5EF4-FFF2-40B4-BE49-F238E27FC236}">
                <a16:creationId xmlns:a16="http://schemas.microsoft.com/office/drawing/2014/main" id="{E276E47B-4C08-4FEC-AAE8-3DCCBA7EE72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84624" y="4196776"/>
            <a:ext cx="164463" cy="164463"/>
          </a:xfrm>
          <a:prstGeom prst="rect">
            <a:avLst/>
          </a:prstGeom>
        </p:spPr>
      </p:pic>
      <p:sp>
        <p:nvSpPr>
          <p:cNvPr id="10" name="Text Placeholder 9">
            <a:extLst>
              <a:ext uri="{FF2B5EF4-FFF2-40B4-BE49-F238E27FC236}">
                <a16:creationId xmlns:a16="http://schemas.microsoft.com/office/drawing/2014/main" id="{2EF9E03C-A81E-4083-9F20-EF8FFAF5914D}"/>
              </a:ext>
            </a:extLst>
          </p:cNvPr>
          <p:cNvSpPr>
            <a:spLocks noGrp="1"/>
          </p:cNvSpPr>
          <p:nvPr>
            <p:ph type="body" sz="quarter" idx="14"/>
          </p:nvPr>
        </p:nvSpPr>
        <p:spPr/>
        <p:txBody>
          <a:bodyPr/>
          <a:lstStyle/>
          <a:p>
            <a:r>
              <a:rPr lang="en-US" dirty="0"/>
              <a:t>info@mazraeyeman.ir</a:t>
            </a:r>
          </a:p>
        </p:txBody>
      </p:sp>
      <p:pic>
        <p:nvPicPr>
          <p:cNvPr id="14" name="Graphic 13" descr="Email icon">
            <a:extLst>
              <a:ext uri="{FF2B5EF4-FFF2-40B4-BE49-F238E27FC236}">
                <a16:creationId xmlns:a16="http://schemas.microsoft.com/office/drawing/2014/main" id="{4F2D4997-93AD-4A62-8488-4572923DB81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84624" y="4530964"/>
            <a:ext cx="164463" cy="164463"/>
          </a:xfrm>
          <a:prstGeom prst="rect">
            <a:avLst/>
          </a:prstGeom>
        </p:spPr>
      </p:pic>
      <p:sp>
        <p:nvSpPr>
          <p:cNvPr id="26" name="Text Placeholder 25">
            <a:extLst>
              <a:ext uri="{FF2B5EF4-FFF2-40B4-BE49-F238E27FC236}">
                <a16:creationId xmlns:a16="http://schemas.microsoft.com/office/drawing/2014/main" id="{88557579-7DEF-FF4C-AD37-0E81A6BB3B75}"/>
              </a:ext>
            </a:extLst>
          </p:cNvPr>
          <p:cNvSpPr>
            <a:spLocks noGrp="1"/>
          </p:cNvSpPr>
          <p:nvPr>
            <p:ph type="body" sz="quarter" idx="16"/>
          </p:nvPr>
        </p:nvSpPr>
        <p:spPr/>
        <p:txBody>
          <a:bodyPr/>
          <a:lstStyle/>
          <a:p>
            <a:r>
              <a:rPr lang="en-US" dirty="0" err="1">
                <a:hlinkClick r:id="rId10"/>
              </a:rPr>
              <a:t>www..mazraeyeman.ir</a:t>
            </a:r>
            <a:endParaRPr lang="en-US" dirty="0"/>
          </a:p>
        </p:txBody>
      </p:sp>
      <p:pic>
        <p:nvPicPr>
          <p:cNvPr id="30" name="Graphic 29" descr="World web icon">
            <a:extLst>
              <a:ext uri="{FF2B5EF4-FFF2-40B4-BE49-F238E27FC236}">
                <a16:creationId xmlns:a16="http://schemas.microsoft.com/office/drawing/2014/main" id="{07973E30-0C12-8442-90B5-47D1C45545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78999" y="4843614"/>
            <a:ext cx="170088" cy="170088"/>
          </a:xfrm>
          <a:prstGeom prst="rect">
            <a:avLst/>
          </a:prstGeom>
        </p:spPr>
      </p:pic>
      <p:pic>
        <p:nvPicPr>
          <p:cNvPr id="16" name="Picture 15">
            <a:extLst>
              <a:ext uri="{FF2B5EF4-FFF2-40B4-BE49-F238E27FC236}">
                <a16:creationId xmlns:a16="http://schemas.microsoft.com/office/drawing/2014/main" id="{93F149D3-ABFF-4FE2-B477-D5F0B9AED28D}"/>
              </a:ext>
            </a:extLst>
          </p:cNvPr>
          <p:cNvPicPr>
            <a:picLocks noChangeAspect="1"/>
          </p:cNvPicPr>
          <p:nvPr/>
        </p:nvPicPr>
        <p:blipFill>
          <a:blip r:embed="rId13"/>
          <a:stretch>
            <a:fillRect/>
          </a:stretch>
        </p:blipFill>
        <p:spPr>
          <a:xfrm>
            <a:off x="7364043" y="2433542"/>
            <a:ext cx="2273818" cy="946366"/>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rial view of snowy ground and pine trees">
            <a:extLst>
              <a:ext uri="{FF2B5EF4-FFF2-40B4-BE49-F238E27FC236}">
                <a16:creationId xmlns:a16="http://schemas.microsoft.com/office/drawing/2014/main" id="{2DD80BD6-4966-4B27-A63C-89B71D8967E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977285"/>
          </a:xfrm>
        </p:spPr>
      </p:pic>
      <p:sp>
        <p:nvSpPr>
          <p:cNvPr id="2" name="Title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a:lstStyle/>
          <a:p>
            <a:r>
              <a:rPr lang="fa-IR" dirty="0">
                <a:cs typeface="Mj_Saadi" panose="00000700000000000000" pitchFamily="2" charset="-78"/>
              </a:rPr>
              <a:t>عملکرد نرم افزار</a:t>
            </a:r>
            <a:endParaRPr lang="en-US" dirty="0">
              <a:cs typeface="Mj_Saadi" panose="00000700000000000000" pitchFamily="2" charset="-78"/>
            </a:endParaRPr>
          </a:p>
        </p:txBody>
      </p:sp>
      <p:sp>
        <p:nvSpPr>
          <p:cNvPr id="3" name="Subtitle 2">
            <a:extLst>
              <a:ext uri="{FF2B5EF4-FFF2-40B4-BE49-F238E27FC236}">
                <a16:creationId xmlns:a16="http://schemas.microsoft.com/office/drawing/2014/main" id="{D56BE522-961D-4737-9715-127DB8A86EB2}"/>
              </a:ext>
            </a:extLst>
          </p:cNvPr>
          <p:cNvSpPr>
            <a:spLocks noGrp="1"/>
          </p:cNvSpPr>
          <p:nvPr>
            <p:ph type="subTitle" idx="1"/>
          </p:nvPr>
        </p:nvSpPr>
        <p:spPr>
          <a:xfrm>
            <a:off x="84000" y="4927601"/>
            <a:ext cx="6012000" cy="1079062"/>
          </a:xfrm>
        </p:spPr>
        <p:txBody>
          <a:bodyPr/>
          <a:lstStyle/>
          <a:p>
            <a:r>
              <a:rPr lang="fa-IR" sz="2800" spc="-150" dirty="0">
                <a:latin typeface="+mj-lt"/>
                <a:ea typeface="+mj-ea"/>
                <a:cs typeface="Mj_Saadi" panose="00000700000000000000" pitchFamily="2" charset="-78"/>
              </a:rPr>
              <a:t>توضیحات عملکرد سامانه کنترل هوشمند «مزرعه من»</a:t>
            </a:r>
          </a:p>
        </p:txBody>
      </p:sp>
      <p:sp>
        <p:nvSpPr>
          <p:cNvPr id="6" name="Content Placeholder 5">
            <a:extLst>
              <a:ext uri="{FF2B5EF4-FFF2-40B4-BE49-F238E27FC236}">
                <a16:creationId xmlns:a16="http://schemas.microsoft.com/office/drawing/2014/main" id="{2645A1B7-8B88-4D90-983D-BAA2E9AAFFD3}"/>
              </a:ext>
            </a:extLst>
          </p:cNvPr>
          <p:cNvSpPr>
            <a:spLocks noGrp="1"/>
          </p:cNvSpPr>
          <p:nvPr>
            <p:ph idx="15"/>
          </p:nvPr>
        </p:nvSpPr>
        <p:spPr>
          <a:xfrm>
            <a:off x="6306207" y="716517"/>
            <a:ext cx="5801793" cy="4705573"/>
          </a:xfrm>
        </p:spPr>
        <p:txBody>
          <a:bodyPr/>
          <a:lstStyle/>
          <a:p>
            <a:r>
              <a:rPr lang="fa-IR" dirty="0">
                <a:cs typeface="Mj_Saadi" panose="00000700000000000000" pitchFamily="2" charset="-78"/>
              </a:rPr>
              <a:t>در این سامانه، در ابتدا اطلاعات زمین کشاورزی و موقعیت مکانی آن گرفته میشود و در مرحله بعد اطلاعات محصولاتی که در این زمین کشت میشوند ثبت میگردد.</a:t>
            </a:r>
            <a:endParaRPr lang="fa-IR" sz="4400" dirty="0">
              <a:cs typeface="Mj_Saadi" panose="00000700000000000000" pitchFamily="2" charset="-78"/>
            </a:endParaRPr>
          </a:p>
          <a:p>
            <a:r>
              <a:rPr lang="fa-IR" dirty="0">
                <a:cs typeface="Mj_Saadi" panose="00000700000000000000" pitchFamily="2" charset="-78"/>
              </a:rPr>
              <a:t>پس از آن در سامانه هوشمندی که طراحی کرده ایم اطلاعات وضعیت آب و هوای آن منطقه را از پنج روز قبل بررسی کرده و در صورت وجود خطرات </a:t>
            </a:r>
            <a:r>
              <a:rPr lang="fa-IR" b="1" dirty="0">
                <a:cs typeface="Mj_Saadi" panose="00000700000000000000" pitchFamily="2" charset="-78"/>
              </a:rPr>
              <a:t>مرتبط با محصولات آن زمین </a:t>
            </a:r>
            <a:r>
              <a:rPr lang="fa-IR" dirty="0">
                <a:cs typeface="Mj_Saadi" panose="00000700000000000000" pitchFamily="2" charset="-78"/>
              </a:rPr>
              <a:t>کشاورزی یا باغ به آن زمین اخطار میشود که مثلا تا پنج روز دیگر محصول شما دچار سرمازدگی یا … خواهد شد.</a:t>
            </a:r>
            <a:endParaRPr lang="fa-IR" sz="4400" dirty="0">
              <a:cs typeface="Mj_Saadi" panose="00000700000000000000" pitchFamily="2" charset="-78"/>
            </a:endParaRPr>
          </a:p>
          <a:p>
            <a:r>
              <a:rPr lang="fa-IR" dirty="0">
                <a:cs typeface="Mj_Saadi" panose="00000700000000000000" pitchFamily="2" charset="-78"/>
              </a:rPr>
              <a:t>و در مرحله بعد نیز پیشنهاداتی برای حل این مشکل به او ارائه خواهد شد...</a:t>
            </a:r>
            <a:endParaRPr lang="fa-IR" sz="4400" dirty="0">
              <a:effectLst/>
              <a:cs typeface="Mj_Saadi" panose="00000700000000000000" pitchFamily="2" charset="-78"/>
            </a:endParaRPr>
          </a:p>
        </p:txBody>
      </p:sp>
      <p:grpSp>
        <p:nvGrpSpPr>
          <p:cNvPr id="46" name="Group 45">
            <a:extLst>
              <a:ext uri="{FF2B5EF4-FFF2-40B4-BE49-F238E27FC236}">
                <a16:creationId xmlns:a16="http://schemas.microsoft.com/office/drawing/2014/main" id="{62DF6AE8-6133-4C1E-91DD-755705ACF0F1}"/>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16" name="Freeform: Shape 15" title="triangles">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title="triangles">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title="triangles">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title="triangles">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title="triangles">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title="triangles">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title="triangles">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title="triangles">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title="triangles">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title="triangles">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title="triangles">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795754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000">
        <p159:morph option="byObject"/>
      </p:transition>
    </mc:Choice>
    <mc:Fallback>
      <p:transition spd="slow"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rial view of snowy ground and pine trees">
            <a:extLst>
              <a:ext uri="{FF2B5EF4-FFF2-40B4-BE49-F238E27FC236}">
                <a16:creationId xmlns:a16="http://schemas.microsoft.com/office/drawing/2014/main" id="{2DD80BD6-4966-4B27-A63C-89B71D8967E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977285"/>
          </a:xfrm>
        </p:spPr>
      </p:pic>
      <p:sp>
        <p:nvSpPr>
          <p:cNvPr id="2" name="Title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a:lstStyle/>
          <a:p>
            <a:r>
              <a:rPr lang="fa-IR" sz="5000" dirty="0">
                <a:cs typeface="Mj_Saadi" panose="00000700000000000000" pitchFamily="2" charset="-78"/>
              </a:rPr>
              <a:t>عملکرد نرم افزار</a:t>
            </a:r>
            <a:endParaRPr lang="en-US" sz="5000" dirty="0">
              <a:cs typeface="Mj_Saadi" panose="00000700000000000000" pitchFamily="2" charset="-78"/>
            </a:endParaRPr>
          </a:p>
        </p:txBody>
      </p:sp>
      <p:sp>
        <p:nvSpPr>
          <p:cNvPr id="3" name="Subtitle 2">
            <a:extLst>
              <a:ext uri="{FF2B5EF4-FFF2-40B4-BE49-F238E27FC236}">
                <a16:creationId xmlns:a16="http://schemas.microsoft.com/office/drawing/2014/main" id="{D56BE522-961D-4737-9715-127DB8A86EB2}"/>
              </a:ext>
            </a:extLst>
          </p:cNvPr>
          <p:cNvSpPr>
            <a:spLocks noGrp="1"/>
          </p:cNvSpPr>
          <p:nvPr>
            <p:ph type="subTitle" idx="1"/>
          </p:nvPr>
        </p:nvSpPr>
        <p:spPr>
          <a:xfrm>
            <a:off x="84000" y="4927601"/>
            <a:ext cx="6012000" cy="1079062"/>
          </a:xfrm>
        </p:spPr>
        <p:txBody>
          <a:bodyPr/>
          <a:lstStyle/>
          <a:p>
            <a:r>
              <a:rPr lang="fa-IR" sz="2800" spc="-150" dirty="0">
                <a:latin typeface="+mj-lt"/>
                <a:ea typeface="+mj-ea"/>
                <a:cs typeface="Mj_Saadi" panose="00000700000000000000" pitchFamily="2" charset="-78"/>
              </a:rPr>
              <a:t>توضیحات عملکرد سامانه کنترل هوشمند «مزرعه من»</a:t>
            </a:r>
          </a:p>
        </p:txBody>
      </p:sp>
      <p:sp>
        <p:nvSpPr>
          <p:cNvPr id="6" name="Content Placeholder 5">
            <a:extLst>
              <a:ext uri="{FF2B5EF4-FFF2-40B4-BE49-F238E27FC236}">
                <a16:creationId xmlns:a16="http://schemas.microsoft.com/office/drawing/2014/main" id="{2645A1B7-8B88-4D90-983D-BAA2E9AAFFD3}"/>
              </a:ext>
            </a:extLst>
          </p:cNvPr>
          <p:cNvSpPr>
            <a:spLocks noGrp="1"/>
          </p:cNvSpPr>
          <p:nvPr>
            <p:ph idx="15"/>
          </p:nvPr>
        </p:nvSpPr>
        <p:spPr>
          <a:xfrm>
            <a:off x="6306207" y="716517"/>
            <a:ext cx="5801793" cy="5330182"/>
          </a:xfrm>
        </p:spPr>
        <p:txBody>
          <a:bodyPr/>
          <a:lstStyle/>
          <a:p>
            <a:r>
              <a:rPr lang="fa-IR" sz="2200" dirty="0">
                <a:cs typeface="Mj_Saadi" panose="00000700000000000000" pitchFamily="2" charset="-78"/>
              </a:rPr>
              <a:t>در این سامانه، در ابتدا اطلاعات زمین کشاورزی و موقعیت مکانی آن گرفته میشود و در مرحله بعد اطلاعات محصولاتی که در این زمین کشت میشوند ثبت میگردد.</a:t>
            </a:r>
          </a:p>
          <a:p>
            <a:r>
              <a:rPr lang="fa-IR" sz="2200" dirty="0">
                <a:cs typeface="Mj_Saadi" panose="00000700000000000000" pitchFamily="2" charset="-78"/>
              </a:rPr>
              <a:t>پس از آن در سامانه هوشمندی که طراحی کرده ایم اطلاعات وضعیت آب و هوای آن منطقه را از پنج روز قبل بررسی کرده و در صورت وجود خطرات </a:t>
            </a:r>
            <a:r>
              <a:rPr lang="fa-IR" sz="2200" b="1" dirty="0">
                <a:cs typeface="Mj_Saadi" panose="00000700000000000000" pitchFamily="2" charset="-78"/>
              </a:rPr>
              <a:t>مرتبط با محصولات آن زمین </a:t>
            </a:r>
            <a:r>
              <a:rPr lang="fa-IR" sz="2200" dirty="0">
                <a:cs typeface="Mj_Saadi" panose="00000700000000000000" pitchFamily="2" charset="-78"/>
              </a:rPr>
              <a:t>کشاورزی یا باغ به آن زمین اخطار میشود که مثلا تا پنج روز دیگر محصول شما دچار سرمازدگی یا … خواهد شد.</a:t>
            </a:r>
          </a:p>
          <a:p>
            <a:r>
              <a:rPr lang="fa-IR" sz="2200" dirty="0">
                <a:cs typeface="Mj_Saadi" panose="00000700000000000000" pitchFamily="2" charset="-78"/>
              </a:rPr>
              <a:t>و در مرحله بعد نیز پیشنهاداتی برای حل این مشکل به او ارائه خواهد شد...</a:t>
            </a:r>
            <a:endParaRPr lang="fa-IR" sz="2200" dirty="0">
              <a:effectLst/>
              <a:cs typeface="Mj_Saadi" panose="00000700000000000000" pitchFamily="2" charset="-78"/>
            </a:endParaRPr>
          </a:p>
        </p:txBody>
      </p:sp>
      <p:grpSp>
        <p:nvGrpSpPr>
          <p:cNvPr id="46" name="Group 45">
            <a:extLst>
              <a:ext uri="{FF2B5EF4-FFF2-40B4-BE49-F238E27FC236}">
                <a16:creationId xmlns:a16="http://schemas.microsoft.com/office/drawing/2014/main" id="{62DF6AE8-6133-4C1E-91DD-755705ACF0F1}"/>
              </a:ext>
              <a:ext uri="{C183D7F6-B498-43B3-948B-1728B52AA6E4}">
                <adec:decorative xmlns:adec="http://schemas.microsoft.com/office/drawing/2017/decorative" val="1"/>
              </a:ext>
            </a:extLst>
          </p:cNvPr>
          <p:cNvGrpSpPr/>
          <p:nvPr/>
        </p:nvGrpSpPr>
        <p:grpSpPr>
          <a:xfrm>
            <a:off x="9096704" y="270810"/>
            <a:ext cx="2615666" cy="2476317"/>
            <a:chOff x="9862160" y="831132"/>
            <a:chExt cx="1850209" cy="1915995"/>
          </a:xfrm>
        </p:grpSpPr>
        <p:sp>
          <p:nvSpPr>
            <p:cNvPr id="16" name="Freeform: Shape 15" title="triangles">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title="triangles">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title="triangles">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title="triangles">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title="triangles">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title="triangles">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title="triangles">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title="triangles">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title="triangles">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title="triangles">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title="triangles">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241631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pPr algn="r"/>
            <a:r>
              <a:rPr lang="fa-IR" sz="2800" dirty="0">
                <a:latin typeface="Calibri" panose="020F0502020204030204" pitchFamily="34" charset="0"/>
                <a:ea typeface="Calibri" panose="020F0502020204030204" pitchFamily="34" charset="0"/>
                <a:cs typeface="B Zar" panose="00000400000000000000" pitchFamily="2" charset="-78"/>
              </a:rPr>
              <a:t>پارامترهای قابل ارائه به بهره برداران کشاورز برای هر 3 روز</a:t>
            </a:r>
            <a:endParaRPr lang="en-US" sz="2800" dirty="0">
              <a:cs typeface="Mj_Saadi" panose="00000700000000000000" pitchFamily="2" charset="-78"/>
            </a:endParaRPr>
          </a:p>
        </p:txBody>
      </p:sp>
      <p:pic>
        <p:nvPicPr>
          <p:cNvPr id="67" name="Picture Placeholder 66" descr="Cloud">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a:xfrm>
            <a:off x="1350085" y="7245402"/>
            <a:ext cx="854075"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695431" y="8813645"/>
            <a:ext cx="2160000" cy="504000"/>
          </a:xfrm>
        </p:spPr>
        <p:txBody>
          <a:bodyPr/>
          <a:lstStyle/>
          <a:p>
            <a:r>
              <a:rPr lang="fa-IR" sz="2400" dirty="0">
                <a:cs typeface="Mj_Saadi" panose="00000700000000000000" pitchFamily="2" charset="-78"/>
              </a:rPr>
              <a:t>درصد احتمال بارش</a:t>
            </a:r>
            <a:endParaRPr lang="en-US" sz="2400" dirty="0">
              <a:cs typeface="Mj_Saadi" panose="00000700000000000000" pitchFamily="2" charset="-78"/>
            </a:endParaRPr>
          </a:p>
        </p:txBody>
      </p:sp>
      <p:pic>
        <p:nvPicPr>
          <p:cNvPr id="159" name="Picture Placeholder 158" descr="Cactus">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643807" y="7245402"/>
            <a:ext cx="854075" cy="854075"/>
          </a:xfrm>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2989707" y="8813646"/>
            <a:ext cx="2160587" cy="504000"/>
          </a:xfrm>
        </p:spPr>
        <p:txBody>
          <a:bodyPr/>
          <a:lstStyle/>
          <a:p>
            <a:r>
              <a:rPr lang="fa-IR" sz="2400" dirty="0">
                <a:cs typeface="Mj_Saadi" panose="00000700000000000000" pitchFamily="2" charset="-78"/>
              </a:rPr>
              <a:t>شاخص اشعه یو وی</a:t>
            </a:r>
            <a:endParaRPr lang="en-US" sz="2400" dirty="0">
              <a:cs typeface="Mj_Saadi" panose="00000700000000000000" pitchFamily="2" charset="-78"/>
            </a:endParaRPr>
          </a:p>
        </p:txBody>
      </p:sp>
      <p:pic>
        <p:nvPicPr>
          <p:cNvPr id="161" name="Picture Placeholder 160" descr="Thermometer">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937529" y="7245402"/>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284174" y="8813646"/>
            <a:ext cx="2284796" cy="504000"/>
          </a:xfrm>
        </p:spPr>
        <p:txBody>
          <a:bodyPr/>
          <a:lstStyle/>
          <a:p>
            <a:r>
              <a:rPr lang="fa-IR" sz="2400" dirty="0">
                <a:cs typeface="Mj_Saadi" panose="00000700000000000000" pitchFamily="2" charset="-78"/>
              </a:rPr>
              <a:t>حداقل و حداکثر دما</a:t>
            </a:r>
            <a:endParaRPr lang="en-US" sz="2400" dirty="0">
              <a:cs typeface="Mj_Saadi" panose="00000700000000000000" pitchFamily="2" charset="-78"/>
            </a:endParaRPr>
          </a:p>
        </p:txBody>
      </p: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231251" y="7245402"/>
            <a:ext cx="854075" cy="854075"/>
          </a:xfrm>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a:xfrm>
            <a:off x="7578644" y="8813646"/>
            <a:ext cx="2160587" cy="504000"/>
          </a:xfrm>
        </p:spPr>
        <p:txBody>
          <a:bodyPr/>
          <a:lstStyle/>
          <a:p>
            <a:r>
              <a:rPr lang="fa-IR" sz="2400" dirty="0">
                <a:cs typeface="Mj_Saadi" panose="00000700000000000000" pitchFamily="2" charset="-78"/>
              </a:rPr>
              <a:t>میانگین رطوبت</a:t>
            </a:r>
            <a:endParaRPr lang="en-US" sz="2400" dirty="0">
              <a:cs typeface="Mj_Saadi" panose="00000700000000000000" pitchFamily="2" charset="-78"/>
            </a:endParaRPr>
          </a:p>
        </p:txBody>
      </p: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10524972" y="7245402"/>
            <a:ext cx="854075" cy="854075"/>
          </a:xfrm>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a:xfrm>
            <a:off x="9873112" y="8813646"/>
            <a:ext cx="2160588" cy="504000"/>
          </a:xfrm>
        </p:spPr>
        <p:txBody>
          <a:bodyPr/>
          <a:lstStyle/>
          <a:p>
            <a:r>
              <a:rPr lang="fa-IR" sz="2400" dirty="0">
                <a:cs typeface="Mj_Saadi" panose="00000700000000000000" pitchFamily="2" charset="-78"/>
              </a:rPr>
              <a:t>هیدرومودول</a:t>
            </a:r>
            <a:endParaRPr lang="en-US" sz="2400" dirty="0">
              <a:cs typeface="Mj_Saadi" panose="00000700000000000000" pitchFamily="2" charset="-78"/>
            </a:endParaRP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a:xfrm>
            <a:off x="11760000" y="11042501"/>
            <a:ext cx="432000" cy="432000"/>
          </a:xfrm>
        </p:spPr>
        <p:txBody>
          <a:bodyPr/>
          <a:lstStyle/>
          <a:p>
            <a:fld id="{19B51A1E-902D-48AF-9020-955120F399B6}" type="slidenum">
              <a:rPr lang="en-US" smtClean="0">
                <a:cs typeface="Mj_Saadi" panose="00000700000000000000" pitchFamily="2" charset="-78"/>
              </a:rPr>
              <a:pPr/>
              <a:t>5</a:t>
            </a:fld>
            <a:endParaRPr lang="en-US" dirty="0">
              <a:cs typeface="Mj_Saadi" panose="00000700000000000000" pitchFamily="2" charset="-78"/>
            </a:endParaRPr>
          </a:p>
        </p:txBody>
      </p:sp>
    </p:spTree>
    <p:extLst>
      <p:ext uri="{BB962C8B-B14F-4D97-AF65-F5344CB8AC3E}">
        <p14:creationId xmlns:p14="http://schemas.microsoft.com/office/powerpoint/2010/main" val="3737687488"/>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pPr algn="r"/>
            <a:r>
              <a:rPr lang="fa-IR" sz="2800" dirty="0">
                <a:latin typeface="Calibri" panose="020F0502020204030204" pitchFamily="34" charset="0"/>
                <a:ea typeface="Calibri" panose="020F0502020204030204" pitchFamily="34" charset="0"/>
                <a:cs typeface="B Zar" panose="00000400000000000000" pitchFamily="2" charset="-78"/>
              </a:rPr>
              <a:t>پارامترهای قابل ارائه به بهره برداران کشاورز برای هر 3 روز</a:t>
            </a:r>
            <a:endParaRPr lang="en-US" sz="2800" dirty="0">
              <a:cs typeface="Mj_Saadi" panose="00000700000000000000" pitchFamily="2" charset="-78"/>
            </a:endParaRPr>
          </a:p>
        </p:txBody>
      </p:sp>
      <p:pic>
        <p:nvPicPr>
          <p:cNvPr id="67" name="Picture Placeholder 66" descr="Cloud">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a:xfrm>
            <a:off x="1086654" y="2234458"/>
            <a:ext cx="854075"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432000" y="3802701"/>
            <a:ext cx="2160000" cy="504000"/>
          </a:xfrm>
        </p:spPr>
        <p:txBody>
          <a:bodyPr/>
          <a:lstStyle/>
          <a:p>
            <a:r>
              <a:rPr lang="fa-IR" sz="2400" dirty="0">
                <a:cs typeface="Mj_Saadi" panose="00000700000000000000" pitchFamily="2" charset="-78"/>
              </a:rPr>
              <a:t>درصد احتمال بارش</a:t>
            </a:r>
            <a:endParaRPr lang="en-US" sz="2400" dirty="0">
              <a:cs typeface="Mj_Saadi" panose="00000700000000000000" pitchFamily="2" charset="-78"/>
            </a:endParaRPr>
          </a:p>
        </p:txBody>
      </p:sp>
      <p:pic>
        <p:nvPicPr>
          <p:cNvPr id="159" name="Picture Placeholder 158" descr="Cactus">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643807" y="7245402"/>
            <a:ext cx="854075" cy="854075"/>
          </a:xfrm>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2989707" y="8813646"/>
            <a:ext cx="2160587" cy="504000"/>
          </a:xfrm>
        </p:spPr>
        <p:txBody>
          <a:bodyPr/>
          <a:lstStyle/>
          <a:p>
            <a:r>
              <a:rPr lang="fa-IR" sz="2400" dirty="0">
                <a:cs typeface="Mj_Saadi" panose="00000700000000000000" pitchFamily="2" charset="-78"/>
              </a:rPr>
              <a:t>شاخص اشعه یو وی</a:t>
            </a:r>
            <a:endParaRPr lang="en-US" sz="2400" dirty="0">
              <a:cs typeface="Mj_Saadi" panose="00000700000000000000" pitchFamily="2" charset="-78"/>
            </a:endParaRPr>
          </a:p>
        </p:txBody>
      </p:sp>
      <p:pic>
        <p:nvPicPr>
          <p:cNvPr id="161" name="Picture Placeholder 160" descr="Thermometer">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937529" y="7245402"/>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284174" y="8813646"/>
            <a:ext cx="2284796" cy="504000"/>
          </a:xfrm>
        </p:spPr>
        <p:txBody>
          <a:bodyPr/>
          <a:lstStyle/>
          <a:p>
            <a:r>
              <a:rPr lang="fa-IR" sz="2400" dirty="0">
                <a:cs typeface="Mj_Saadi" panose="00000700000000000000" pitchFamily="2" charset="-78"/>
              </a:rPr>
              <a:t>حداقل و حداکثر دما</a:t>
            </a:r>
            <a:endParaRPr lang="en-US" sz="2400" dirty="0">
              <a:cs typeface="Mj_Saadi" panose="00000700000000000000" pitchFamily="2" charset="-78"/>
            </a:endParaRPr>
          </a:p>
        </p:txBody>
      </p: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231251" y="7245402"/>
            <a:ext cx="854075" cy="854075"/>
          </a:xfrm>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a:xfrm>
            <a:off x="7578644" y="8813646"/>
            <a:ext cx="2160587" cy="504000"/>
          </a:xfrm>
        </p:spPr>
        <p:txBody>
          <a:bodyPr/>
          <a:lstStyle/>
          <a:p>
            <a:r>
              <a:rPr lang="fa-IR" sz="2400" dirty="0">
                <a:cs typeface="Mj_Saadi" panose="00000700000000000000" pitchFamily="2" charset="-78"/>
              </a:rPr>
              <a:t>میانگین رطوبت</a:t>
            </a:r>
            <a:endParaRPr lang="en-US" sz="2400" dirty="0">
              <a:cs typeface="Mj_Saadi" panose="00000700000000000000" pitchFamily="2" charset="-78"/>
            </a:endParaRPr>
          </a:p>
        </p:txBody>
      </p: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10524972" y="7245402"/>
            <a:ext cx="854075" cy="854075"/>
          </a:xfrm>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a:xfrm>
            <a:off x="9873112" y="8813646"/>
            <a:ext cx="2160588" cy="504000"/>
          </a:xfrm>
        </p:spPr>
        <p:txBody>
          <a:bodyPr/>
          <a:lstStyle/>
          <a:p>
            <a:r>
              <a:rPr lang="fa-IR" sz="2400" dirty="0">
                <a:cs typeface="Mj_Saadi" panose="00000700000000000000" pitchFamily="2" charset="-78"/>
              </a:rPr>
              <a:t>هیدرومودول</a:t>
            </a:r>
            <a:endParaRPr lang="en-US" sz="2400" dirty="0">
              <a:cs typeface="Mj_Saadi" panose="00000700000000000000" pitchFamily="2" charset="-78"/>
            </a:endParaRP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a:xfrm>
            <a:off x="11760000" y="11042501"/>
            <a:ext cx="432000" cy="432000"/>
          </a:xfrm>
        </p:spPr>
        <p:txBody>
          <a:bodyPr/>
          <a:lstStyle/>
          <a:p>
            <a:fld id="{19B51A1E-902D-48AF-9020-955120F399B6}" type="slidenum">
              <a:rPr lang="en-US" smtClean="0">
                <a:cs typeface="Mj_Saadi" panose="00000700000000000000" pitchFamily="2" charset="-78"/>
              </a:rPr>
              <a:pPr/>
              <a:t>6</a:t>
            </a:fld>
            <a:endParaRPr lang="en-US" dirty="0">
              <a:cs typeface="Mj_Saadi" panose="00000700000000000000" pitchFamily="2" charset="-78"/>
            </a:endParaRPr>
          </a:p>
        </p:txBody>
      </p:sp>
    </p:spTree>
    <p:extLst>
      <p:ext uri="{BB962C8B-B14F-4D97-AF65-F5344CB8AC3E}">
        <p14:creationId xmlns:p14="http://schemas.microsoft.com/office/powerpoint/2010/main" val="1945124652"/>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pPr algn="r"/>
            <a:r>
              <a:rPr lang="fa-IR" sz="2800" dirty="0">
                <a:latin typeface="Calibri" panose="020F0502020204030204" pitchFamily="34" charset="0"/>
                <a:ea typeface="Calibri" panose="020F0502020204030204" pitchFamily="34" charset="0"/>
                <a:cs typeface="B Zar" panose="00000400000000000000" pitchFamily="2" charset="-78"/>
              </a:rPr>
              <a:t>پارامترهای قابل ارائه به بهره برداران کشاورز برای هر 3 روز</a:t>
            </a:r>
            <a:endParaRPr lang="en-US" sz="2800" dirty="0">
              <a:cs typeface="Mj_Saadi" panose="00000700000000000000" pitchFamily="2" charset="-78"/>
            </a:endParaRPr>
          </a:p>
        </p:txBody>
      </p:sp>
      <p:pic>
        <p:nvPicPr>
          <p:cNvPr id="67" name="Picture Placeholder 66" descr="Cloud">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a:xfrm>
            <a:off x="1086654" y="2234458"/>
            <a:ext cx="854075"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432000" y="3802701"/>
            <a:ext cx="2160000" cy="504000"/>
          </a:xfrm>
        </p:spPr>
        <p:txBody>
          <a:bodyPr/>
          <a:lstStyle/>
          <a:p>
            <a:r>
              <a:rPr lang="fa-IR" sz="2400" dirty="0">
                <a:cs typeface="Mj_Saadi" panose="00000700000000000000" pitchFamily="2" charset="-78"/>
              </a:rPr>
              <a:t>درصد احتمال بارش</a:t>
            </a:r>
            <a:endParaRPr lang="en-US" sz="2400" dirty="0">
              <a:cs typeface="Mj_Saadi" panose="00000700000000000000" pitchFamily="2" charset="-78"/>
            </a:endParaRPr>
          </a:p>
        </p:txBody>
      </p:sp>
      <p:pic>
        <p:nvPicPr>
          <p:cNvPr id="159" name="Picture Placeholder 158" descr="Cactus">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375793" y="2234457"/>
            <a:ext cx="854075" cy="854075"/>
          </a:xfrm>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2721693" y="3802701"/>
            <a:ext cx="2160587" cy="504000"/>
          </a:xfrm>
        </p:spPr>
        <p:txBody>
          <a:bodyPr/>
          <a:lstStyle/>
          <a:p>
            <a:r>
              <a:rPr lang="fa-IR" sz="2400" dirty="0">
                <a:cs typeface="Mj_Saadi" panose="00000700000000000000" pitchFamily="2" charset="-78"/>
              </a:rPr>
              <a:t>شاخص اشعه یو وی</a:t>
            </a:r>
            <a:endParaRPr lang="en-US" sz="2400" dirty="0">
              <a:cs typeface="Mj_Saadi" panose="00000700000000000000" pitchFamily="2" charset="-78"/>
            </a:endParaRPr>
          </a:p>
        </p:txBody>
      </p:sp>
      <p:pic>
        <p:nvPicPr>
          <p:cNvPr id="161" name="Picture Placeholder 160" descr="Thermometer">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937529" y="7245402"/>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284174" y="8813646"/>
            <a:ext cx="2284796" cy="504000"/>
          </a:xfrm>
        </p:spPr>
        <p:txBody>
          <a:bodyPr/>
          <a:lstStyle/>
          <a:p>
            <a:r>
              <a:rPr lang="fa-IR" sz="2400" dirty="0">
                <a:cs typeface="Mj_Saadi" panose="00000700000000000000" pitchFamily="2" charset="-78"/>
              </a:rPr>
              <a:t>حداقل و حداکثر دما</a:t>
            </a:r>
            <a:endParaRPr lang="en-US" sz="2400" dirty="0">
              <a:cs typeface="Mj_Saadi" panose="00000700000000000000" pitchFamily="2" charset="-78"/>
            </a:endParaRPr>
          </a:p>
        </p:txBody>
      </p: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231251" y="7245402"/>
            <a:ext cx="854075" cy="854075"/>
          </a:xfrm>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a:xfrm>
            <a:off x="7578644" y="8813646"/>
            <a:ext cx="2160587" cy="504000"/>
          </a:xfrm>
        </p:spPr>
        <p:txBody>
          <a:bodyPr/>
          <a:lstStyle/>
          <a:p>
            <a:r>
              <a:rPr lang="fa-IR" sz="2400" dirty="0">
                <a:cs typeface="Mj_Saadi" panose="00000700000000000000" pitchFamily="2" charset="-78"/>
              </a:rPr>
              <a:t>میانگین رطوبت</a:t>
            </a:r>
            <a:endParaRPr lang="en-US" sz="2400" dirty="0">
              <a:cs typeface="Mj_Saadi" panose="00000700000000000000" pitchFamily="2" charset="-78"/>
            </a:endParaRPr>
          </a:p>
        </p:txBody>
      </p: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10524972" y="7245402"/>
            <a:ext cx="854075" cy="854075"/>
          </a:xfrm>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a:xfrm>
            <a:off x="9873112" y="8813646"/>
            <a:ext cx="2160588" cy="504000"/>
          </a:xfrm>
        </p:spPr>
        <p:txBody>
          <a:bodyPr/>
          <a:lstStyle/>
          <a:p>
            <a:r>
              <a:rPr lang="fa-IR" sz="2400" dirty="0">
                <a:cs typeface="Mj_Saadi" panose="00000700000000000000" pitchFamily="2" charset="-78"/>
              </a:rPr>
              <a:t>هیدرومودول</a:t>
            </a:r>
            <a:endParaRPr lang="en-US" sz="2400" dirty="0">
              <a:cs typeface="Mj_Saadi" panose="00000700000000000000" pitchFamily="2" charset="-78"/>
            </a:endParaRP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a:xfrm>
            <a:off x="11760000" y="11042501"/>
            <a:ext cx="432000" cy="432000"/>
          </a:xfrm>
        </p:spPr>
        <p:txBody>
          <a:bodyPr/>
          <a:lstStyle/>
          <a:p>
            <a:fld id="{19B51A1E-902D-48AF-9020-955120F399B6}" type="slidenum">
              <a:rPr lang="en-US" smtClean="0">
                <a:cs typeface="Mj_Saadi" panose="00000700000000000000" pitchFamily="2" charset="-78"/>
              </a:rPr>
              <a:pPr/>
              <a:t>7</a:t>
            </a:fld>
            <a:endParaRPr lang="en-US" dirty="0">
              <a:cs typeface="Mj_Saadi" panose="00000700000000000000" pitchFamily="2" charset="-78"/>
            </a:endParaRPr>
          </a:p>
        </p:txBody>
      </p:sp>
    </p:spTree>
    <p:extLst>
      <p:ext uri="{BB962C8B-B14F-4D97-AF65-F5344CB8AC3E}">
        <p14:creationId xmlns:p14="http://schemas.microsoft.com/office/powerpoint/2010/main" val="817137584"/>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pPr algn="r"/>
            <a:r>
              <a:rPr lang="fa-IR" sz="2800" dirty="0">
                <a:latin typeface="Calibri" panose="020F0502020204030204" pitchFamily="34" charset="0"/>
                <a:ea typeface="Calibri" panose="020F0502020204030204" pitchFamily="34" charset="0"/>
                <a:cs typeface="B Zar" panose="00000400000000000000" pitchFamily="2" charset="-78"/>
              </a:rPr>
              <a:t>پارامترهای قابل ارائه به بهره برداران کشاورز برای هر 3 روز</a:t>
            </a:r>
            <a:endParaRPr lang="en-US" sz="2800" dirty="0">
              <a:cs typeface="Mj_Saadi" panose="00000700000000000000" pitchFamily="2" charset="-78"/>
            </a:endParaRPr>
          </a:p>
        </p:txBody>
      </p:sp>
      <p:pic>
        <p:nvPicPr>
          <p:cNvPr id="67" name="Picture Placeholder 66" descr="Cloud">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a:xfrm>
            <a:off x="1086654" y="2234458"/>
            <a:ext cx="854075"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432000" y="3802701"/>
            <a:ext cx="2160000" cy="504000"/>
          </a:xfrm>
        </p:spPr>
        <p:txBody>
          <a:bodyPr/>
          <a:lstStyle/>
          <a:p>
            <a:r>
              <a:rPr lang="fa-IR" sz="2400" dirty="0">
                <a:cs typeface="Mj_Saadi" panose="00000700000000000000" pitchFamily="2" charset="-78"/>
              </a:rPr>
              <a:t>درصد احتمال بارش</a:t>
            </a:r>
            <a:endParaRPr lang="en-US" sz="2400" dirty="0">
              <a:cs typeface="Mj_Saadi" panose="00000700000000000000" pitchFamily="2" charset="-78"/>
            </a:endParaRPr>
          </a:p>
        </p:txBody>
      </p:sp>
      <p:pic>
        <p:nvPicPr>
          <p:cNvPr id="159" name="Picture Placeholder 158" descr="Cactus">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375793" y="2234457"/>
            <a:ext cx="854075" cy="854075"/>
          </a:xfrm>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2721693" y="3802701"/>
            <a:ext cx="2160587" cy="504000"/>
          </a:xfrm>
        </p:spPr>
        <p:txBody>
          <a:bodyPr/>
          <a:lstStyle/>
          <a:p>
            <a:r>
              <a:rPr lang="fa-IR" sz="2400" dirty="0">
                <a:cs typeface="Mj_Saadi" panose="00000700000000000000" pitchFamily="2" charset="-78"/>
              </a:rPr>
              <a:t>شاخص اشعه یو وی</a:t>
            </a:r>
            <a:endParaRPr lang="en-US" sz="2400" dirty="0">
              <a:cs typeface="Mj_Saadi" panose="00000700000000000000" pitchFamily="2" charset="-78"/>
            </a:endParaRPr>
          </a:p>
        </p:txBody>
      </p:sp>
      <p:pic>
        <p:nvPicPr>
          <p:cNvPr id="161" name="Picture Placeholder 160" descr="Thermometer">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678281" y="2234457"/>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024926" y="3802701"/>
            <a:ext cx="2284796" cy="504000"/>
          </a:xfrm>
        </p:spPr>
        <p:txBody>
          <a:bodyPr/>
          <a:lstStyle/>
          <a:p>
            <a:r>
              <a:rPr lang="fa-IR" sz="2400" dirty="0">
                <a:cs typeface="Mj_Saadi" panose="00000700000000000000" pitchFamily="2" charset="-78"/>
              </a:rPr>
              <a:t>حداقل و حداکثر دما</a:t>
            </a:r>
            <a:endParaRPr lang="en-US" sz="2400" dirty="0">
              <a:cs typeface="Mj_Saadi" panose="00000700000000000000" pitchFamily="2" charset="-78"/>
            </a:endParaRPr>
          </a:p>
        </p:txBody>
      </p: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231251" y="7245402"/>
            <a:ext cx="854075" cy="854075"/>
          </a:xfrm>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a:xfrm>
            <a:off x="7578644" y="8813646"/>
            <a:ext cx="2160587" cy="504000"/>
          </a:xfrm>
        </p:spPr>
        <p:txBody>
          <a:bodyPr/>
          <a:lstStyle/>
          <a:p>
            <a:r>
              <a:rPr lang="fa-IR" sz="2400" dirty="0">
                <a:cs typeface="Mj_Saadi" panose="00000700000000000000" pitchFamily="2" charset="-78"/>
              </a:rPr>
              <a:t>میانگین رطوبت</a:t>
            </a:r>
            <a:endParaRPr lang="en-US" sz="2400" dirty="0">
              <a:cs typeface="Mj_Saadi" panose="00000700000000000000" pitchFamily="2" charset="-78"/>
            </a:endParaRPr>
          </a:p>
        </p:txBody>
      </p: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10524972" y="7245402"/>
            <a:ext cx="854075" cy="854075"/>
          </a:xfrm>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a:xfrm>
            <a:off x="9873112" y="8813646"/>
            <a:ext cx="2160588" cy="504000"/>
          </a:xfrm>
        </p:spPr>
        <p:txBody>
          <a:bodyPr/>
          <a:lstStyle/>
          <a:p>
            <a:r>
              <a:rPr lang="fa-IR" sz="2400" dirty="0">
                <a:cs typeface="Mj_Saadi" panose="00000700000000000000" pitchFamily="2" charset="-78"/>
              </a:rPr>
              <a:t>هیدرومودول</a:t>
            </a:r>
            <a:endParaRPr lang="en-US" sz="2400" dirty="0">
              <a:cs typeface="Mj_Saadi" panose="00000700000000000000" pitchFamily="2" charset="-78"/>
            </a:endParaRP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a:xfrm>
            <a:off x="11760000" y="11042501"/>
            <a:ext cx="432000" cy="432000"/>
          </a:xfrm>
        </p:spPr>
        <p:txBody>
          <a:bodyPr/>
          <a:lstStyle/>
          <a:p>
            <a:fld id="{19B51A1E-902D-48AF-9020-955120F399B6}" type="slidenum">
              <a:rPr lang="en-US" smtClean="0">
                <a:cs typeface="Mj_Saadi" panose="00000700000000000000" pitchFamily="2" charset="-78"/>
              </a:rPr>
              <a:pPr/>
              <a:t>8</a:t>
            </a:fld>
            <a:endParaRPr lang="en-US" dirty="0">
              <a:cs typeface="Mj_Saadi" panose="00000700000000000000" pitchFamily="2" charset="-78"/>
            </a:endParaRPr>
          </a:p>
        </p:txBody>
      </p:sp>
    </p:spTree>
    <p:extLst>
      <p:ext uri="{BB962C8B-B14F-4D97-AF65-F5344CB8AC3E}">
        <p14:creationId xmlns:p14="http://schemas.microsoft.com/office/powerpoint/2010/main" val="1184221251"/>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pPr algn="r"/>
            <a:r>
              <a:rPr lang="fa-IR" sz="2800" dirty="0">
                <a:latin typeface="Calibri" panose="020F0502020204030204" pitchFamily="34" charset="0"/>
                <a:ea typeface="Calibri" panose="020F0502020204030204" pitchFamily="34" charset="0"/>
                <a:cs typeface="B Zar" panose="00000400000000000000" pitchFamily="2" charset="-78"/>
              </a:rPr>
              <a:t>پارامترهای قابل ارائه به بهره برداران کشاورز برای هر 3 روز</a:t>
            </a:r>
            <a:endParaRPr lang="en-US" sz="2800" dirty="0">
              <a:cs typeface="Mj_Saadi" panose="00000700000000000000" pitchFamily="2" charset="-78"/>
            </a:endParaRPr>
          </a:p>
        </p:txBody>
      </p:sp>
      <p:pic>
        <p:nvPicPr>
          <p:cNvPr id="67" name="Picture Placeholder 66" descr="Cloud">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a:xfrm>
            <a:off x="1086654" y="2234458"/>
            <a:ext cx="854075"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432000" y="3802701"/>
            <a:ext cx="2160000" cy="504000"/>
          </a:xfrm>
        </p:spPr>
        <p:txBody>
          <a:bodyPr/>
          <a:lstStyle/>
          <a:p>
            <a:r>
              <a:rPr lang="fa-IR" sz="2400" dirty="0">
                <a:cs typeface="Mj_Saadi" panose="00000700000000000000" pitchFamily="2" charset="-78"/>
              </a:rPr>
              <a:t>درصد احتمال بارش</a:t>
            </a:r>
            <a:endParaRPr lang="en-US" sz="2400" dirty="0">
              <a:cs typeface="Mj_Saadi" panose="00000700000000000000" pitchFamily="2" charset="-78"/>
            </a:endParaRPr>
          </a:p>
        </p:txBody>
      </p:sp>
      <p:pic>
        <p:nvPicPr>
          <p:cNvPr id="159" name="Picture Placeholder 158" descr="Cactus">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375793" y="2234457"/>
            <a:ext cx="854075" cy="854075"/>
          </a:xfrm>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2721693" y="3802701"/>
            <a:ext cx="2160587" cy="504000"/>
          </a:xfrm>
        </p:spPr>
        <p:txBody>
          <a:bodyPr/>
          <a:lstStyle/>
          <a:p>
            <a:r>
              <a:rPr lang="fa-IR" sz="2400" dirty="0">
                <a:cs typeface="Mj_Saadi" panose="00000700000000000000" pitchFamily="2" charset="-78"/>
              </a:rPr>
              <a:t>شاخص اشعه یو وی</a:t>
            </a:r>
            <a:endParaRPr lang="en-US" sz="2400" dirty="0">
              <a:cs typeface="Mj_Saadi" panose="00000700000000000000" pitchFamily="2" charset="-78"/>
            </a:endParaRPr>
          </a:p>
        </p:txBody>
      </p:sp>
      <p:pic>
        <p:nvPicPr>
          <p:cNvPr id="161" name="Picture Placeholder 160" descr="Thermometer">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678281" y="2234457"/>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024926" y="3802701"/>
            <a:ext cx="2284796" cy="504000"/>
          </a:xfrm>
        </p:spPr>
        <p:txBody>
          <a:bodyPr/>
          <a:lstStyle/>
          <a:p>
            <a:r>
              <a:rPr lang="fa-IR" sz="2400" dirty="0">
                <a:cs typeface="Mj_Saadi" panose="00000700000000000000" pitchFamily="2" charset="-78"/>
              </a:rPr>
              <a:t>حداقل و حداکثر دما</a:t>
            </a:r>
            <a:endParaRPr lang="en-US" sz="2400" dirty="0">
              <a:cs typeface="Mj_Saadi" panose="00000700000000000000" pitchFamily="2" charset="-78"/>
            </a:endParaRPr>
          </a:p>
        </p:txBody>
      </p: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7962134" y="2234457"/>
            <a:ext cx="854075" cy="854075"/>
          </a:xfrm>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a:xfrm>
            <a:off x="7309527" y="3802701"/>
            <a:ext cx="2160587" cy="504000"/>
          </a:xfrm>
        </p:spPr>
        <p:txBody>
          <a:bodyPr/>
          <a:lstStyle/>
          <a:p>
            <a:r>
              <a:rPr lang="fa-IR" sz="2400" dirty="0">
                <a:cs typeface="Mj_Saadi" panose="00000700000000000000" pitchFamily="2" charset="-78"/>
              </a:rPr>
              <a:t>میانگین رطوبت</a:t>
            </a:r>
            <a:endParaRPr lang="en-US" sz="2400" dirty="0">
              <a:cs typeface="Mj_Saadi" panose="00000700000000000000" pitchFamily="2" charset="-78"/>
            </a:endParaRPr>
          </a:p>
        </p:txBody>
      </p: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10524972" y="7245402"/>
            <a:ext cx="854075" cy="854075"/>
          </a:xfrm>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a:xfrm>
            <a:off x="9873112" y="8813646"/>
            <a:ext cx="2160588" cy="504000"/>
          </a:xfrm>
        </p:spPr>
        <p:txBody>
          <a:bodyPr/>
          <a:lstStyle/>
          <a:p>
            <a:r>
              <a:rPr lang="fa-IR" sz="2400" dirty="0">
                <a:cs typeface="Mj_Saadi" panose="00000700000000000000" pitchFamily="2" charset="-78"/>
              </a:rPr>
              <a:t>هیدرومودول</a:t>
            </a:r>
            <a:endParaRPr lang="en-US" sz="2400" dirty="0">
              <a:cs typeface="Mj_Saadi" panose="00000700000000000000" pitchFamily="2" charset="-78"/>
            </a:endParaRP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a:xfrm>
            <a:off x="11760000" y="11042501"/>
            <a:ext cx="432000" cy="432000"/>
          </a:xfrm>
        </p:spPr>
        <p:txBody>
          <a:bodyPr/>
          <a:lstStyle/>
          <a:p>
            <a:fld id="{19B51A1E-902D-48AF-9020-955120F399B6}" type="slidenum">
              <a:rPr lang="en-US" smtClean="0">
                <a:cs typeface="Mj_Saadi" panose="00000700000000000000" pitchFamily="2" charset="-78"/>
              </a:rPr>
              <a:pPr/>
              <a:t>9</a:t>
            </a:fld>
            <a:endParaRPr lang="en-US" dirty="0">
              <a:cs typeface="Mj_Saadi" panose="00000700000000000000" pitchFamily="2" charset="-78"/>
            </a:endParaRPr>
          </a:p>
        </p:txBody>
      </p:sp>
    </p:spTree>
    <p:extLst>
      <p:ext uri="{BB962C8B-B14F-4D97-AF65-F5344CB8AC3E}">
        <p14:creationId xmlns:p14="http://schemas.microsoft.com/office/powerpoint/2010/main" val="662569403"/>
      </p:ext>
    </p:extLst>
  </p:cSld>
  <p:clrMapOvr>
    <a:masterClrMapping/>
  </p:clrMapOvr>
  <mc:AlternateContent xmlns:mc="http://schemas.openxmlformats.org/markup-compatibility/2006">
    <mc:Choice xmlns:p159="http://schemas.microsoft.com/office/powerpoint/2015/09/main" Requires="p159">
      <p:transition spd="slow" advTm="100">
        <p159:morph option="byObject"/>
      </p:transition>
    </mc:Choice>
    <mc:Fallback>
      <p:transition spd="slow" advTm="100">
        <p:fade/>
      </p:transition>
    </mc:Fallback>
  </mc:AlternateContent>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2.xml><?xml version="1.0" encoding="utf-8"?>
<ds:datastoreItem xmlns:ds="http://schemas.openxmlformats.org/officeDocument/2006/customXml" ds:itemID="{5F490261-1200-4EC7-95B0-2241EE54AA34}">
  <ds:schemaRefs>
    <ds:schemaRef ds:uri="http://www.w3.org/XML/1998/namespace"/>
    <ds:schemaRef ds:uri="http://schemas.openxmlformats.org/package/2006/metadata/core-properties"/>
    <ds:schemaRef ds:uri="http://schemas.microsoft.com/office/infopath/2007/PartnerControls"/>
    <ds:schemaRef ds:uri="16c05727-aa75-4e4a-9b5f-8a80a1165891"/>
    <ds:schemaRef ds:uri="http://purl.org/dc/dcmitype/"/>
    <ds:schemaRef ds:uri="http://schemas.microsoft.com/office/2006/documentManagement/types"/>
    <ds:schemaRef ds:uri="http://purl.org/dc/elements/1.1/"/>
    <ds:schemaRef ds:uri="71af3243-3dd4-4a8d-8c0d-dd76da1f02a5"/>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Green pitch deck</Template>
  <TotalTime>0</TotalTime>
  <Words>1563</Words>
  <Application>Microsoft Office PowerPoint</Application>
  <PresentationFormat>Widescreen</PresentationFormat>
  <Paragraphs>211</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Rockwell</vt:lpstr>
      <vt:lpstr>Times New Roman</vt:lpstr>
      <vt:lpstr>Office Theme</vt:lpstr>
      <vt:lpstr>  مزرعــــه مـــــــــــن</vt:lpstr>
      <vt:lpstr>  مزرعــــه مـــــــــــن</vt:lpstr>
      <vt:lpstr>عملکرد نرم افزار</vt:lpstr>
      <vt:lpstr>عملکرد نرم افزار</vt:lpstr>
      <vt:lpstr>پارامترهای قابل ارائه به بهره برداران کشاورز برای هر 3 روز</vt:lpstr>
      <vt:lpstr>پارامترهای قابل ارائه به بهره برداران کشاورز برای هر 3 روز</vt:lpstr>
      <vt:lpstr>پارامترهای قابل ارائه به بهره برداران کشاورز برای هر 3 روز</vt:lpstr>
      <vt:lpstr>پارامترهای قابل ارائه به بهره برداران کشاورز برای هر 3 روز</vt:lpstr>
      <vt:lpstr>پارامترهای قابل ارائه به بهره برداران کشاورز برای هر 3 روز</vt:lpstr>
      <vt:lpstr>پارامترهای قابل ارائه به بهره برداران کشاورز برای هر 3 روز</vt:lpstr>
      <vt:lpstr>پارامترهای قابل ارائه به بهره برداران کشاورز برای هر 3 روز</vt:lpstr>
      <vt:lpstr>پارامترهای قابل ارائه به بهره برداران کشاورز برای هر 3 روز</vt:lpstr>
      <vt:lpstr>پارامترهای قابل ارائه به بهره برداران کشاورز برای هر 3 روز</vt:lpstr>
      <vt:lpstr>پارامترهای قابل ارائه به بهره برداران کشاورز برای هر 3 روز</vt:lpstr>
      <vt:lpstr>پارامترهای قابل ارائه به بهره برداران کشاورز برای هر 3 روز</vt:lpstr>
      <vt:lpstr>حوادث قابل پیش بینی در نرم افزار</vt:lpstr>
      <vt:lpstr>حوادث قابل پیش بینی در نرم افزار</vt:lpstr>
      <vt:lpstr>حوادث قابل پیش بینی در نرم افزار</vt:lpstr>
      <vt:lpstr>حوادث قابل پیش بینی در نرم افزار</vt:lpstr>
      <vt:lpstr>حوادث قابل پیش بینی در نرم افزار</vt:lpstr>
      <vt:lpstr>در خصوص کنترل منابع آب کشور مواردی که می تواند به کشاورزان اعلام شود</vt:lpstr>
      <vt:lpstr>آموزش</vt:lpstr>
      <vt:lpstr>آموزش</vt:lpstr>
      <vt:lpstr>ارسال پیام کوتاه به مخاطبین</vt:lpstr>
      <vt:lpstr>Degree Day</vt:lpstr>
      <vt:lpstr>قابلیت های مورد مذاکره با صندوق بیمه محصولات کشاورزی</vt:lpstr>
      <vt:lpstr>قابلیت های مورد مذاکره با صندوق بیمه محصولات کشاورزی</vt:lpstr>
      <vt:lpstr>              با تشکر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2019-07-18T12:17:12Z</dcterms:created>
  <dcterms:modified xsi:type="dcterms:W3CDTF">2019-07-20T00:57:32Z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